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326" r:id="rId5"/>
    <p:sldId id="307" r:id="rId6"/>
    <p:sldId id="327" r:id="rId7"/>
    <p:sldId id="4472" r:id="rId8"/>
    <p:sldId id="4469" r:id="rId9"/>
    <p:sldId id="256" r:id="rId10"/>
    <p:sldId id="4475" r:id="rId11"/>
    <p:sldId id="4473" r:id="rId12"/>
    <p:sldId id="320" r:id="rId13"/>
    <p:sldId id="321" r:id="rId14"/>
    <p:sldId id="322" r:id="rId15"/>
    <p:sldId id="323" r:id="rId16"/>
    <p:sldId id="324" r:id="rId17"/>
    <p:sldId id="4474" r:id="rId18"/>
    <p:sldId id="325" r:id="rId19"/>
    <p:sldId id="4471" r:id="rId20"/>
    <p:sldId id="4470" r:id="rId21"/>
    <p:sldId id="29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3000"/>
    <a:srgbClr val="6E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C7C036-1CEE-C039-D17C-ABB5A9C04D8B}" v="4" dt="2024-01-29T21:28:07.959"/>
    <p1510:client id="{C951D289-959F-653A-1B75-6DFFD50AE7D9}" v="27" dt="2024-01-29T21:41:59.1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1A99B-FC2B-40BB-8CB0-B59D6500055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BCD6B0F9-D331-4838-9B53-6ED8659CDAB5}">
      <dgm:prSet phldrT="[Text]"/>
      <dgm:spPr>
        <a:solidFill>
          <a:srgbClr val="C00000"/>
        </a:solidFill>
      </dgm:spPr>
      <dgm:t>
        <a:bodyPr/>
        <a:lstStyle/>
        <a:p>
          <a:r>
            <a:rPr lang="es-ES" b="1"/>
            <a:t>Planificación y Alianzas</a:t>
          </a:r>
          <a:endParaRPr lang="en-US"/>
        </a:p>
      </dgm:t>
    </dgm:pt>
    <dgm:pt modelId="{C0B3FEA4-C745-4CCC-A849-5C232FF03272}" type="parTrans" cxnId="{1DC5F520-E6C4-4672-952D-51B454B01781}">
      <dgm:prSet/>
      <dgm:spPr/>
      <dgm:t>
        <a:bodyPr/>
        <a:lstStyle/>
        <a:p>
          <a:endParaRPr lang="en-US"/>
        </a:p>
      </dgm:t>
    </dgm:pt>
    <dgm:pt modelId="{9CE0EFA8-B134-4AA0-BEBF-176887A4CD75}" type="sibTrans" cxnId="{1DC5F520-E6C4-4672-952D-51B454B01781}">
      <dgm:prSet/>
      <dgm:spPr/>
      <dgm:t>
        <a:bodyPr/>
        <a:lstStyle/>
        <a:p>
          <a:endParaRPr lang="en-US"/>
        </a:p>
      </dgm:t>
    </dgm:pt>
    <dgm:pt modelId="{95043E31-4D07-4EDF-AFC4-570BDF39CB26}">
      <dgm:prSet phldrT="[Text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s-ES" b="1"/>
            <a:t>Reclutamiento y selección de estudiantes</a:t>
          </a:r>
          <a:endParaRPr lang="en-US"/>
        </a:p>
      </dgm:t>
    </dgm:pt>
    <dgm:pt modelId="{C02EEB5A-7272-4151-82BB-E65CA0615732}" type="parTrans" cxnId="{ABF118FD-F5D2-4261-B11A-B83FFFAD5355}">
      <dgm:prSet/>
      <dgm:spPr/>
      <dgm:t>
        <a:bodyPr/>
        <a:lstStyle/>
        <a:p>
          <a:endParaRPr lang="en-US"/>
        </a:p>
      </dgm:t>
    </dgm:pt>
    <dgm:pt modelId="{E1F2D0B5-2201-4A98-8054-C10A4BCFEF26}" type="sibTrans" cxnId="{ABF118FD-F5D2-4261-B11A-B83FFFAD5355}">
      <dgm:prSet/>
      <dgm:spPr/>
      <dgm:t>
        <a:bodyPr/>
        <a:lstStyle/>
        <a:p>
          <a:endParaRPr lang="en-US"/>
        </a:p>
      </dgm:t>
    </dgm:pt>
    <dgm:pt modelId="{D066978A-E3B9-4F90-AA8F-17D65DDF5240}">
      <dgm:prSet phldrT="[Text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s-ES" b="1"/>
            <a:t>Orientación y formación preacadémica</a:t>
          </a:r>
          <a:endParaRPr lang="en-US"/>
        </a:p>
      </dgm:t>
    </dgm:pt>
    <dgm:pt modelId="{9E955163-4E83-4674-8063-74114ACEB438}" type="parTrans" cxnId="{1D244597-CCD3-42B9-B166-9AAB08C41C55}">
      <dgm:prSet/>
      <dgm:spPr/>
      <dgm:t>
        <a:bodyPr/>
        <a:lstStyle/>
        <a:p>
          <a:endParaRPr lang="en-US"/>
        </a:p>
      </dgm:t>
    </dgm:pt>
    <dgm:pt modelId="{E6EF16BA-F55D-4410-A19F-3F6E82587F53}" type="sibTrans" cxnId="{1D244597-CCD3-42B9-B166-9AAB08C41C55}">
      <dgm:prSet/>
      <dgm:spPr/>
      <dgm:t>
        <a:bodyPr/>
        <a:lstStyle/>
        <a:p>
          <a:endParaRPr lang="en-US"/>
        </a:p>
      </dgm:t>
    </dgm:pt>
    <dgm:pt modelId="{E0129556-1C51-44BD-9963-5DF3F1E5DF53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s-ES" b="1"/>
            <a:t>Experiencia académica</a:t>
          </a:r>
          <a:endParaRPr lang="en-US"/>
        </a:p>
      </dgm:t>
    </dgm:pt>
    <dgm:pt modelId="{F13F8F8D-2C3F-4DFD-A770-7D2200CBD45E}" type="parTrans" cxnId="{144FD393-8F54-4B2F-BF74-A69B1077AD12}">
      <dgm:prSet/>
      <dgm:spPr/>
      <dgm:t>
        <a:bodyPr/>
        <a:lstStyle/>
        <a:p>
          <a:endParaRPr lang="en-US"/>
        </a:p>
      </dgm:t>
    </dgm:pt>
    <dgm:pt modelId="{7A81FC49-1638-4BF0-BF4B-5502677E8B18}" type="sibTrans" cxnId="{144FD393-8F54-4B2F-BF74-A69B1077AD12}">
      <dgm:prSet/>
      <dgm:spPr/>
      <dgm:t>
        <a:bodyPr/>
        <a:lstStyle/>
        <a:p>
          <a:endParaRPr lang="en-US"/>
        </a:p>
      </dgm:t>
    </dgm:pt>
    <dgm:pt modelId="{053A6127-763B-4EA6-8DBA-1FD4FFF25AEC}">
      <dgm:prSet phldrT="[Text]"/>
      <dgm:spPr/>
      <dgm:t>
        <a:bodyPr/>
        <a:lstStyle/>
        <a:p>
          <a:r>
            <a:rPr lang="es-ES" b="1"/>
            <a:t>Graduación y apoyo a la transición</a:t>
          </a:r>
          <a:endParaRPr lang="en-US"/>
        </a:p>
      </dgm:t>
    </dgm:pt>
    <dgm:pt modelId="{DE85BBEE-4115-4326-AC8B-C09A87E6B857}" type="parTrans" cxnId="{C6E91DC1-3ACF-4BA8-A612-292F351430E1}">
      <dgm:prSet/>
      <dgm:spPr/>
      <dgm:t>
        <a:bodyPr/>
        <a:lstStyle/>
        <a:p>
          <a:endParaRPr lang="en-US"/>
        </a:p>
      </dgm:t>
    </dgm:pt>
    <dgm:pt modelId="{64A5B583-E5C0-43FD-A9FF-11F18AC50981}" type="sibTrans" cxnId="{C6E91DC1-3ACF-4BA8-A612-292F351430E1}">
      <dgm:prSet/>
      <dgm:spPr/>
      <dgm:t>
        <a:bodyPr/>
        <a:lstStyle/>
        <a:p>
          <a:endParaRPr lang="en-US"/>
        </a:p>
      </dgm:t>
    </dgm:pt>
    <dgm:pt modelId="{0D4457B2-8607-4A23-8207-9DBCCE2DB736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b="1"/>
            <a:t>Participación de exalumnos</a:t>
          </a:r>
          <a:endParaRPr lang="en-US"/>
        </a:p>
      </dgm:t>
    </dgm:pt>
    <dgm:pt modelId="{8405B1BB-B8B7-4D47-A99D-7A9206A92838}" type="parTrans" cxnId="{83163542-38A7-4351-B642-2BC25FE9EF1D}">
      <dgm:prSet/>
      <dgm:spPr/>
      <dgm:t>
        <a:bodyPr/>
        <a:lstStyle/>
        <a:p>
          <a:endParaRPr lang="en-US"/>
        </a:p>
      </dgm:t>
    </dgm:pt>
    <dgm:pt modelId="{D8374069-5F25-4710-A998-CDEB8B1DAA6D}" type="sibTrans" cxnId="{83163542-38A7-4351-B642-2BC25FE9EF1D}">
      <dgm:prSet/>
      <dgm:spPr/>
      <dgm:t>
        <a:bodyPr/>
        <a:lstStyle/>
        <a:p>
          <a:endParaRPr lang="en-US"/>
        </a:p>
      </dgm:t>
    </dgm:pt>
    <dgm:pt modelId="{7ED8EE99-DEE6-4FEF-8F78-00708E18BDBE}" type="pres">
      <dgm:prSet presAssocID="{31A1A99B-FC2B-40BB-8CB0-B59D65000558}" presName="Name0" presStyleCnt="0">
        <dgm:presLayoutVars>
          <dgm:dir/>
          <dgm:animLvl val="lvl"/>
          <dgm:resizeHandles val="exact"/>
        </dgm:presLayoutVars>
      </dgm:prSet>
      <dgm:spPr/>
    </dgm:pt>
    <dgm:pt modelId="{8A5FAC66-03D9-4B21-8351-9108C5F4EB0D}" type="pres">
      <dgm:prSet presAssocID="{BCD6B0F9-D331-4838-9B53-6ED8659CDAB5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909C4AB8-DD34-4CF1-B19A-E1891DF52D19}" type="pres">
      <dgm:prSet presAssocID="{9CE0EFA8-B134-4AA0-BEBF-176887A4CD75}" presName="parTxOnlySpace" presStyleCnt="0"/>
      <dgm:spPr/>
    </dgm:pt>
    <dgm:pt modelId="{7BDC266D-C890-454C-AE69-8D2CFE649D24}" type="pres">
      <dgm:prSet presAssocID="{95043E31-4D07-4EDF-AFC4-570BDF39CB2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22273A4E-9EEB-40D5-9D9E-9755D50FAF95}" type="pres">
      <dgm:prSet presAssocID="{E1F2D0B5-2201-4A98-8054-C10A4BCFEF26}" presName="parTxOnlySpace" presStyleCnt="0"/>
      <dgm:spPr/>
    </dgm:pt>
    <dgm:pt modelId="{6240AF64-636B-4DAC-92F1-74AB4664C74C}" type="pres">
      <dgm:prSet presAssocID="{D066978A-E3B9-4F90-AA8F-17D65DDF5240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EB4FFBBC-A521-41D2-A810-FD6329448165}" type="pres">
      <dgm:prSet presAssocID="{E6EF16BA-F55D-4410-A19F-3F6E82587F53}" presName="parTxOnlySpace" presStyleCnt="0"/>
      <dgm:spPr/>
    </dgm:pt>
    <dgm:pt modelId="{967809E2-9E51-4661-BFDA-EE780463EA66}" type="pres">
      <dgm:prSet presAssocID="{E0129556-1C51-44BD-9963-5DF3F1E5DF53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310BC4E-ACCE-4670-96E6-B14956FBB49A}" type="pres">
      <dgm:prSet presAssocID="{7A81FC49-1638-4BF0-BF4B-5502677E8B18}" presName="parTxOnlySpace" presStyleCnt="0"/>
      <dgm:spPr/>
    </dgm:pt>
    <dgm:pt modelId="{DDE7B298-CBE9-4B0F-8907-25BCE5E2E913}" type="pres">
      <dgm:prSet presAssocID="{053A6127-763B-4EA6-8DBA-1FD4FFF25AEC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D5F0EAB6-E22C-4DEA-9046-EC6A9735D61B}" type="pres">
      <dgm:prSet presAssocID="{64A5B583-E5C0-43FD-A9FF-11F18AC50981}" presName="parTxOnlySpace" presStyleCnt="0"/>
      <dgm:spPr/>
    </dgm:pt>
    <dgm:pt modelId="{5CD9716A-9873-4AB6-BCFD-AC03C9E821AC}" type="pres">
      <dgm:prSet presAssocID="{0D4457B2-8607-4A23-8207-9DBCCE2DB736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676F1109-965F-4F2A-8814-BE5FBC0B2FCF}" type="presOf" srcId="{95043E31-4D07-4EDF-AFC4-570BDF39CB26}" destId="{7BDC266D-C890-454C-AE69-8D2CFE649D24}" srcOrd="0" destOrd="0" presId="urn:microsoft.com/office/officeart/2005/8/layout/chevron1"/>
    <dgm:cxn modelId="{74384520-A36C-4F81-B829-4965C3B3DBE4}" type="presOf" srcId="{0D4457B2-8607-4A23-8207-9DBCCE2DB736}" destId="{5CD9716A-9873-4AB6-BCFD-AC03C9E821AC}" srcOrd="0" destOrd="0" presId="urn:microsoft.com/office/officeart/2005/8/layout/chevron1"/>
    <dgm:cxn modelId="{1DC5F520-E6C4-4672-952D-51B454B01781}" srcId="{31A1A99B-FC2B-40BB-8CB0-B59D65000558}" destId="{BCD6B0F9-D331-4838-9B53-6ED8659CDAB5}" srcOrd="0" destOrd="0" parTransId="{C0B3FEA4-C745-4CCC-A849-5C232FF03272}" sibTransId="{9CE0EFA8-B134-4AA0-BEBF-176887A4CD75}"/>
    <dgm:cxn modelId="{83163542-38A7-4351-B642-2BC25FE9EF1D}" srcId="{31A1A99B-FC2B-40BB-8CB0-B59D65000558}" destId="{0D4457B2-8607-4A23-8207-9DBCCE2DB736}" srcOrd="5" destOrd="0" parTransId="{8405B1BB-B8B7-4D47-A99D-7A9206A92838}" sibTransId="{D8374069-5F25-4710-A998-CDEB8B1DAA6D}"/>
    <dgm:cxn modelId="{81EF5766-0363-408F-8B40-137C2CB4D070}" type="presOf" srcId="{31A1A99B-FC2B-40BB-8CB0-B59D65000558}" destId="{7ED8EE99-DEE6-4FEF-8F78-00708E18BDBE}" srcOrd="0" destOrd="0" presId="urn:microsoft.com/office/officeart/2005/8/layout/chevron1"/>
    <dgm:cxn modelId="{6780857C-AD84-4202-9202-CA0E1B59AE23}" type="presOf" srcId="{D066978A-E3B9-4F90-AA8F-17D65DDF5240}" destId="{6240AF64-636B-4DAC-92F1-74AB4664C74C}" srcOrd="0" destOrd="0" presId="urn:microsoft.com/office/officeart/2005/8/layout/chevron1"/>
    <dgm:cxn modelId="{6249F689-88A1-4E9B-BC45-B580D96452DB}" type="presOf" srcId="{BCD6B0F9-D331-4838-9B53-6ED8659CDAB5}" destId="{8A5FAC66-03D9-4B21-8351-9108C5F4EB0D}" srcOrd="0" destOrd="0" presId="urn:microsoft.com/office/officeart/2005/8/layout/chevron1"/>
    <dgm:cxn modelId="{144FD393-8F54-4B2F-BF74-A69B1077AD12}" srcId="{31A1A99B-FC2B-40BB-8CB0-B59D65000558}" destId="{E0129556-1C51-44BD-9963-5DF3F1E5DF53}" srcOrd="3" destOrd="0" parTransId="{F13F8F8D-2C3F-4DFD-A770-7D2200CBD45E}" sibTransId="{7A81FC49-1638-4BF0-BF4B-5502677E8B18}"/>
    <dgm:cxn modelId="{1D244597-CCD3-42B9-B166-9AAB08C41C55}" srcId="{31A1A99B-FC2B-40BB-8CB0-B59D65000558}" destId="{D066978A-E3B9-4F90-AA8F-17D65DDF5240}" srcOrd="2" destOrd="0" parTransId="{9E955163-4E83-4674-8063-74114ACEB438}" sibTransId="{E6EF16BA-F55D-4410-A19F-3F6E82587F53}"/>
    <dgm:cxn modelId="{C6E91DC1-3ACF-4BA8-A612-292F351430E1}" srcId="{31A1A99B-FC2B-40BB-8CB0-B59D65000558}" destId="{053A6127-763B-4EA6-8DBA-1FD4FFF25AEC}" srcOrd="4" destOrd="0" parTransId="{DE85BBEE-4115-4326-AC8B-C09A87E6B857}" sibTransId="{64A5B583-E5C0-43FD-A9FF-11F18AC50981}"/>
    <dgm:cxn modelId="{E0B4D2D7-EA66-424A-86DC-C5BBB49B2E4F}" type="presOf" srcId="{E0129556-1C51-44BD-9963-5DF3F1E5DF53}" destId="{967809E2-9E51-4661-BFDA-EE780463EA66}" srcOrd="0" destOrd="0" presId="urn:microsoft.com/office/officeart/2005/8/layout/chevron1"/>
    <dgm:cxn modelId="{833D9FF0-5550-40B3-A08F-25F74CBC8892}" type="presOf" srcId="{053A6127-763B-4EA6-8DBA-1FD4FFF25AEC}" destId="{DDE7B298-CBE9-4B0F-8907-25BCE5E2E913}" srcOrd="0" destOrd="0" presId="urn:microsoft.com/office/officeart/2005/8/layout/chevron1"/>
    <dgm:cxn modelId="{ABF118FD-F5D2-4261-B11A-B83FFFAD5355}" srcId="{31A1A99B-FC2B-40BB-8CB0-B59D65000558}" destId="{95043E31-4D07-4EDF-AFC4-570BDF39CB26}" srcOrd="1" destOrd="0" parTransId="{C02EEB5A-7272-4151-82BB-E65CA0615732}" sibTransId="{E1F2D0B5-2201-4A98-8054-C10A4BCFEF26}"/>
    <dgm:cxn modelId="{9A47ABE6-2057-4E22-B20E-EC3CB8292897}" type="presParOf" srcId="{7ED8EE99-DEE6-4FEF-8F78-00708E18BDBE}" destId="{8A5FAC66-03D9-4B21-8351-9108C5F4EB0D}" srcOrd="0" destOrd="0" presId="urn:microsoft.com/office/officeart/2005/8/layout/chevron1"/>
    <dgm:cxn modelId="{6BC39AA9-22F6-43CB-B8C3-1A3ED7243019}" type="presParOf" srcId="{7ED8EE99-DEE6-4FEF-8F78-00708E18BDBE}" destId="{909C4AB8-DD34-4CF1-B19A-E1891DF52D19}" srcOrd="1" destOrd="0" presId="urn:microsoft.com/office/officeart/2005/8/layout/chevron1"/>
    <dgm:cxn modelId="{9421CC4D-130C-4EE2-99CB-D9FC5FD7539F}" type="presParOf" srcId="{7ED8EE99-DEE6-4FEF-8F78-00708E18BDBE}" destId="{7BDC266D-C890-454C-AE69-8D2CFE649D24}" srcOrd="2" destOrd="0" presId="urn:microsoft.com/office/officeart/2005/8/layout/chevron1"/>
    <dgm:cxn modelId="{0E0129FC-37E0-4D93-B74B-21F6F3D629BE}" type="presParOf" srcId="{7ED8EE99-DEE6-4FEF-8F78-00708E18BDBE}" destId="{22273A4E-9EEB-40D5-9D9E-9755D50FAF95}" srcOrd="3" destOrd="0" presId="urn:microsoft.com/office/officeart/2005/8/layout/chevron1"/>
    <dgm:cxn modelId="{CA5554F7-AF4A-4F49-ACB0-17BD37B14EF8}" type="presParOf" srcId="{7ED8EE99-DEE6-4FEF-8F78-00708E18BDBE}" destId="{6240AF64-636B-4DAC-92F1-74AB4664C74C}" srcOrd="4" destOrd="0" presId="urn:microsoft.com/office/officeart/2005/8/layout/chevron1"/>
    <dgm:cxn modelId="{68E92BEF-C353-480D-8B8C-41F890F537F6}" type="presParOf" srcId="{7ED8EE99-DEE6-4FEF-8F78-00708E18BDBE}" destId="{EB4FFBBC-A521-41D2-A810-FD6329448165}" srcOrd="5" destOrd="0" presId="urn:microsoft.com/office/officeart/2005/8/layout/chevron1"/>
    <dgm:cxn modelId="{E8DA3EE4-581C-4370-A47A-45364B26D4F9}" type="presParOf" srcId="{7ED8EE99-DEE6-4FEF-8F78-00708E18BDBE}" destId="{967809E2-9E51-4661-BFDA-EE780463EA66}" srcOrd="6" destOrd="0" presId="urn:microsoft.com/office/officeart/2005/8/layout/chevron1"/>
    <dgm:cxn modelId="{CBF9F251-B795-43CD-BA99-5025351B15CB}" type="presParOf" srcId="{7ED8EE99-DEE6-4FEF-8F78-00708E18BDBE}" destId="{5310BC4E-ACCE-4670-96E6-B14956FBB49A}" srcOrd="7" destOrd="0" presId="urn:microsoft.com/office/officeart/2005/8/layout/chevron1"/>
    <dgm:cxn modelId="{7BB55C58-C458-4434-A121-BC6E2FB49EDC}" type="presParOf" srcId="{7ED8EE99-DEE6-4FEF-8F78-00708E18BDBE}" destId="{DDE7B298-CBE9-4B0F-8907-25BCE5E2E913}" srcOrd="8" destOrd="0" presId="urn:microsoft.com/office/officeart/2005/8/layout/chevron1"/>
    <dgm:cxn modelId="{284DEF89-ACDE-48E3-B03E-045E0AE144AE}" type="presParOf" srcId="{7ED8EE99-DEE6-4FEF-8F78-00708E18BDBE}" destId="{D5F0EAB6-E22C-4DEA-9046-EC6A9735D61B}" srcOrd="9" destOrd="0" presId="urn:microsoft.com/office/officeart/2005/8/layout/chevron1"/>
    <dgm:cxn modelId="{AF52A162-FAD3-4FE5-9F77-D934B073769A}" type="presParOf" srcId="{7ED8EE99-DEE6-4FEF-8F78-00708E18BDBE}" destId="{5CD9716A-9873-4AB6-BCFD-AC03C9E821AC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FAC66-03D9-4B21-8351-9108C5F4EB0D}">
      <dsp:nvSpPr>
        <dsp:cNvPr id="0" name=""/>
        <dsp:cNvSpPr/>
      </dsp:nvSpPr>
      <dsp:spPr>
        <a:xfrm>
          <a:off x="5637" y="2130255"/>
          <a:ext cx="2097141" cy="838856"/>
        </a:xfrm>
        <a:prstGeom prst="chevron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/>
            <a:t>Planificación y Alianzas</a:t>
          </a:r>
          <a:endParaRPr lang="en-US" sz="1300" kern="1200"/>
        </a:p>
      </dsp:txBody>
      <dsp:txXfrm>
        <a:off x="425065" y="2130255"/>
        <a:ext cx="1258285" cy="838856"/>
      </dsp:txXfrm>
    </dsp:sp>
    <dsp:sp modelId="{7BDC266D-C890-454C-AE69-8D2CFE649D24}">
      <dsp:nvSpPr>
        <dsp:cNvPr id="0" name=""/>
        <dsp:cNvSpPr/>
      </dsp:nvSpPr>
      <dsp:spPr>
        <a:xfrm>
          <a:off x="1893064" y="2130255"/>
          <a:ext cx="2097141" cy="838856"/>
        </a:xfrm>
        <a:prstGeom prst="chevron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/>
            <a:t>Reclutamiento y selección de estudiantes</a:t>
          </a:r>
          <a:endParaRPr lang="en-US" sz="1300" kern="1200"/>
        </a:p>
      </dsp:txBody>
      <dsp:txXfrm>
        <a:off x="2312492" y="2130255"/>
        <a:ext cx="1258285" cy="838856"/>
      </dsp:txXfrm>
    </dsp:sp>
    <dsp:sp modelId="{6240AF64-636B-4DAC-92F1-74AB4664C74C}">
      <dsp:nvSpPr>
        <dsp:cNvPr id="0" name=""/>
        <dsp:cNvSpPr/>
      </dsp:nvSpPr>
      <dsp:spPr>
        <a:xfrm>
          <a:off x="3780492" y="2130255"/>
          <a:ext cx="2097141" cy="838856"/>
        </a:xfrm>
        <a:prstGeom prst="chevron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/>
            <a:t>Orientación y formación preacadémica</a:t>
          </a:r>
          <a:endParaRPr lang="en-US" sz="1300" kern="1200"/>
        </a:p>
      </dsp:txBody>
      <dsp:txXfrm>
        <a:off x="4199920" y="2130255"/>
        <a:ext cx="1258285" cy="838856"/>
      </dsp:txXfrm>
    </dsp:sp>
    <dsp:sp modelId="{967809E2-9E51-4661-BFDA-EE780463EA66}">
      <dsp:nvSpPr>
        <dsp:cNvPr id="0" name=""/>
        <dsp:cNvSpPr/>
      </dsp:nvSpPr>
      <dsp:spPr>
        <a:xfrm>
          <a:off x="5667919" y="2130255"/>
          <a:ext cx="2097141" cy="838856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/>
            <a:t>Experiencia académica</a:t>
          </a:r>
          <a:endParaRPr lang="en-US" sz="1300" kern="1200"/>
        </a:p>
      </dsp:txBody>
      <dsp:txXfrm>
        <a:off x="6087347" y="2130255"/>
        <a:ext cx="1258285" cy="838856"/>
      </dsp:txXfrm>
    </dsp:sp>
    <dsp:sp modelId="{DDE7B298-CBE9-4B0F-8907-25BCE5E2E913}">
      <dsp:nvSpPr>
        <dsp:cNvPr id="0" name=""/>
        <dsp:cNvSpPr/>
      </dsp:nvSpPr>
      <dsp:spPr>
        <a:xfrm>
          <a:off x="7555347" y="2130255"/>
          <a:ext cx="2097141" cy="83885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/>
            <a:t>Graduación y apoyo a la transición</a:t>
          </a:r>
          <a:endParaRPr lang="en-US" sz="1300" kern="1200"/>
        </a:p>
      </dsp:txBody>
      <dsp:txXfrm>
        <a:off x="7974775" y="2130255"/>
        <a:ext cx="1258285" cy="838856"/>
      </dsp:txXfrm>
    </dsp:sp>
    <dsp:sp modelId="{5CD9716A-9873-4AB6-BCFD-AC03C9E821AC}">
      <dsp:nvSpPr>
        <dsp:cNvPr id="0" name=""/>
        <dsp:cNvSpPr/>
      </dsp:nvSpPr>
      <dsp:spPr>
        <a:xfrm>
          <a:off x="9442774" y="2130255"/>
          <a:ext cx="2097141" cy="838856"/>
        </a:xfrm>
        <a:prstGeom prst="chevr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/>
            <a:t>Participación de exalumnos</a:t>
          </a:r>
          <a:endParaRPr lang="en-US" sz="1300" kern="1200"/>
        </a:p>
      </dsp:txBody>
      <dsp:txXfrm>
        <a:off x="9862202" y="2130255"/>
        <a:ext cx="1258285" cy="838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EEE6E0-BC2C-012A-AFF6-BF73DEB6CC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B899E6-B757-4EAA-33E2-65DBB1A902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8CFC3-7E54-7A40-BBA2-176A299549BD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3C7CFA-F7E4-1CF2-13E1-2312D5675B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610300-86AF-6734-DAAB-78457B230C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74486-1D4F-DC45-B2E3-3EEEEFBCA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41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BB93D-A499-8C49-89DB-894BFFA5CBDC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9DD76-6F3D-1A42-8AFB-7E5F8ED431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74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15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24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2CF68-A02B-B6B0-650B-079868B55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6F03A3-62D2-CB19-9A61-C389852D8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B20903-540F-1B18-6031-A9961CF82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3F2D5-3408-C5CD-1581-13E8999D31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57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56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15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24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1760" y="2393022"/>
            <a:ext cx="86868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1760" y="4872697"/>
            <a:ext cx="86868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0ADFD28-5E53-CBD3-4405-5F4AE6A3C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2387600" cy="6845300"/>
          </a:xfrm>
          <a:prstGeom prst="rect">
            <a:avLst/>
          </a:prstGeom>
        </p:spPr>
      </p:pic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8FA964DD-7A5E-E253-F48D-04FDC5DF60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11903" y="473479"/>
            <a:ext cx="4703546" cy="1239951"/>
          </a:xfrm>
          <a:prstGeom prst="rect">
            <a:avLst/>
          </a:prstGeom>
        </p:spPr>
      </p:pic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E5E6CAAC-CA8C-C164-A4B0-EB4272B00D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53" y="617419"/>
            <a:ext cx="4004611" cy="9520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41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CD4E62-97CE-CD15-3554-286D558C2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5DC807-558B-D9CB-81C6-AF5950BD50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24863" y="0"/>
            <a:ext cx="5767137" cy="66751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953CC9-1C88-10E3-EFB5-AF7A976B1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393022"/>
            <a:ext cx="5767137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D9765F0-7D06-AEDF-2760-E13A1C368C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4872697"/>
            <a:ext cx="5767137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" name="Picture 1" descr="USAID logo. FHI 360 logo.">
            <a:extLst>
              <a:ext uri="{FF2B5EF4-FFF2-40B4-BE49-F238E27FC236}">
                <a16:creationId xmlns:a16="http://schemas.microsoft.com/office/drawing/2014/main" id="{2DA2EED2-589D-50DD-2337-7433F36BB8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485" y="313477"/>
            <a:ext cx="2813329" cy="741651"/>
          </a:xfrm>
          <a:prstGeom prst="rect">
            <a:avLst/>
          </a:prstGeom>
        </p:spPr>
      </p:pic>
      <p:pic>
        <p:nvPicPr>
          <p:cNvPr id="3" name="Imagen 2" descr="CIE - Centro de Investigaciones Educativas UVG">
            <a:extLst>
              <a:ext uri="{FF2B5EF4-FFF2-40B4-BE49-F238E27FC236}">
                <a16:creationId xmlns:a16="http://schemas.microsoft.com/office/drawing/2014/main" id="{813B4D73-E310-EDAA-4D46-9A350DBA7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47916" y="261301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5008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A3D40-E1A7-F914-BB94-DFC709972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685800" indent="-228600">
              <a:buFont typeface="System Font Regular"/>
              <a:buChar char="–"/>
              <a:defRPr>
                <a:latin typeface="+mn-lt"/>
              </a:defRPr>
            </a:lvl2pPr>
            <a:lvl3pPr marL="1143000" indent="-228600">
              <a:buFont typeface="System Font Regular"/>
              <a:buChar char="▸"/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 marL="2057400" indent="-228600">
              <a:buFont typeface="System Font Regular"/>
              <a:buChar char="–"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C411E13-8868-3BCF-2A55-067B453B2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Imagen 1" descr="CIE - Centro de Investigaciones Educativas UVG">
            <a:extLst>
              <a:ext uri="{FF2B5EF4-FFF2-40B4-BE49-F238E27FC236}">
                <a16:creationId xmlns:a16="http://schemas.microsoft.com/office/drawing/2014/main" id="{CEB37E0F-2BFF-FC2E-AD70-BE7303392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289" y="6189728"/>
            <a:ext cx="2396041" cy="569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3077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 Contrast 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A3D40-E1A7-F914-BB94-DFC709972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685800" indent="-228600">
              <a:buFont typeface="System Font Regular"/>
              <a:buChar char="–"/>
              <a:defRPr>
                <a:solidFill>
                  <a:schemeClr val="bg1"/>
                </a:solidFill>
              </a:defRPr>
            </a:lvl2pPr>
            <a:lvl3pPr marL="1143000" indent="-228600">
              <a:buFont typeface="System Font Regular"/>
              <a:buChar char="▸"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 marL="2057400" indent="-228600">
              <a:buClrTx/>
              <a:buFont typeface="System Font Regular"/>
              <a:buChar char="–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C411E13-8868-3BCF-2A55-067B453B2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95C1373-60B4-5EE3-9F62-765D290939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199408"/>
            <a:ext cx="1135380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69AC11-9CEE-9920-30B8-3D928ADC4043}"/>
              </a:ext>
            </a:extLst>
          </p:cNvPr>
          <p:cNvSpPr txBox="1"/>
          <p:nvPr userDrawn="1"/>
        </p:nvSpPr>
        <p:spPr>
          <a:xfrm>
            <a:off x="11023261" y="6453215"/>
            <a:ext cx="3305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7BF6DEC4-2D8B-E94B-9ABA-B6ADBCE229FD}" type="slidenum">
              <a:rPr lang="en-US" sz="900" b="0" i="0" smtClean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pPr algn="r"/>
              <a:t>‹#›</a:t>
            </a:fld>
            <a:endParaRPr lang="en-US" sz="900" b="0" i="0">
              <a:solidFill>
                <a:schemeClr val="bg1"/>
              </a:solidFill>
              <a:latin typeface="+mn-lt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0D2C793A-AE87-B745-493F-F525C9DC5B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250" y="6235626"/>
            <a:ext cx="1701011" cy="44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62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FC11E-3BEC-33D4-A5AF-CC3A43110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pic>
        <p:nvPicPr>
          <p:cNvPr id="7" name="Picture 6" descr="USAID logo. FHI 360 logo.">
            <a:extLst>
              <a:ext uri="{FF2B5EF4-FFF2-40B4-BE49-F238E27FC236}">
                <a16:creationId xmlns:a16="http://schemas.microsoft.com/office/drawing/2014/main" id="{9DBABDF2-F3F4-5C69-95A6-377F4035B6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8568846F-6CA5-15A4-A1FB-D21B9DAB9D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244453" y="397524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8708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30F097-9780-D1C5-05BF-F5FEF6684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88D2400-AF57-7A6A-74EE-499CEF6D601B}"/>
              </a:ext>
            </a:extLst>
          </p:cNvPr>
          <p:cNvSpPr/>
          <p:nvPr userDrawn="1"/>
        </p:nvSpPr>
        <p:spPr>
          <a:xfrm>
            <a:off x="-424800" y="-237600"/>
            <a:ext cx="4989600" cy="1920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4647C872-DB1C-73F9-E2C4-7223A3BC4C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96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B14542-1045-0B34-5496-02F855EFE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3150FB4-84C4-AD0C-D14C-A18BC9B43512}"/>
              </a:ext>
            </a:extLst>
          </p:cNvPr>
          <p:cNvSpPr/>
          <p:nvPr userDrawn="1"/>
        </p:nvSpPr>
        <p:spPr>
          <a:xfrm>
            <a:off x="-424800" y="-237600"/>
            <a:ext cx="4989600" cy="1920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71FCB924-E2EC-02A0-5BF8-B06C9E6781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12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7EBCB6-1B92-9F94-60CD-C47CBB749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5DEECFD-BDE3-D54E-2559-CA3EF03DC3F2}"/>
              </a:ext>
            </a:extLst>
          </p:cNvPr>
          <p:cNvSpPr/>
          <p:nvPr userDrawn="1"/>
        </p:nvSpPr>
        <p:spPr>
          <a:xfrm>
            <a:off x="-424800" y="-237600"/>
            <a:ext cx="4989600" cy="1920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24FAA918-7B0E-2080-5C8C-4E1EBBE56E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6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5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768516-953C-CA04-8C9B-CBE2515D5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59C1FDC-49F3-18BF-AB22-270A481F83FA}"/>
              </a:ext>
            </a:extLst>
          </p:cNvPr>
          <p:cNvSpPr/>
          <p:nvPr userDrawn="1"/>
        </p:nvSpPr>
        <p:spPr>
          <a:xfrm>
            <a:off x="-424800" y="-237600"/>
            <a:ext cx="4989600" cy="1920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3BD964C0-3854-E0EF-DDD9-68FB637A58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38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79DC19-A346-F82F-08A0-7661B5613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2645F81-0AD6-9049-3B9A-077EF179F841}"/>
              </a:ext>
            </a:extLst>
          </p:cNvPr>
          <p:cNvSpPr/>
          <p:nvPr userDrawn="1"/>
        </p:nvSpPr>
        <p:spPr>
          <a:xfrm>
            <a:off x="-424800" y="-237600"/>
            <a:ext cx="4989600" cy="1920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9CDAC823-594F-5653-3F89-84C5D448B0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31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7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116A2F-55B6-8A51-B292-6ED78905B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7030478-A0B1-C5D0-0A31-E8F5FAE12C0D}"/>
              </a:ext>
            </a:extLst>
          </p:cNvPr>
          <p:cNvSpPr/>
          <p:nvPr userDrawn="1"/>
        </p:nvSpPr>
        <p:spPr>
          <a:xfrm>
            <a:off x="-424800" y="-237600"/>
            <a:ext cx="4989600" cy="1920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USAID logo. FHI 360 logo.">
            <a:extLst>
              <a:ext uri="{FF2B5EF4-FFF2-40B4-BE49-F238E27FC236}">
                <a16:creationId xmlns:a16="http://schemas.microsoft.com/office/drawing/2014/main" id="{75D054BB-7EC9-4B93-F200-B41DFCFCB5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87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1760" y="2393022"/>
            <a:ext cx="86868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1760" y="4872697"/>
            <a:ext cx="86868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4D5B09-F97E-9EC5-05A8-8433463EF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2387600" cy="6845300"/>
          </a:xfrm>
          <a:prstGeom prst="rect">
            <a:avLst/>
          </a:prstGeom>
        </p:spPr>
      </p:pic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56AC0E72-A64C-884F-B8D2-B1709EDCD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55228" y="329541"/>
            <a:ext cx="5116285" cy="134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84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B6E43DA-808B-A525-9707-F3AA55DDC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8BB0AA-A680-85DB-E4C2-4510F907C0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" y="5589322"/>
            <a:ext cx="12192003" cy="1268678"/>
          </a:xfrm>
          <a:prstGeom prst="rect">
            <a:avLst/>
          </a:prstGeom>
        </p:spPr>
      </p:pic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4A24733B-27D8-9D71-7799-4C7EFFEEE8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6" name="Imagen 5" descr="CIE - Centro de Investigaciones Educativas UVG">
            <a:extLst>
              <a:ext uri="{FF2B5EF4-FFF2-40B4-BE49-F238E27FC236}">
                <a16:creationId xmlns:a16="http://schemas.microsoft.com/office/drawing/2014/main" id="{899A99E7-1DF6-E8AE-2FCC-C53944271A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217158" y="446394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1534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5C4D808-5630-C16C-B881-01EA7B658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E3B7E39-79D0-1AA6-FD38-70339DB2E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B12FA1E-1B95-916C-DC39-0788447C9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8F893B-D76B-EBFB-3DD4-76660827BE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" y="5589322"/>
            <a:ext cx="12192003" cy="1268678"/>
          </a:xfrm>
          <a:prstGeom prst="rect">
            <a:avLst/>
          </a:prstGeom>
        </p:spPr>
      </p:pic>
      <p:pic>
        <p:nvPicPr>
          <p:cNvPr id="4" name="Picture 3" descr="USAID logo. FHI 360 logo.">
            <a:extLst>
              <a:ext uri="{FF2B5EF4-FFF2-40B4-BE49-F238E27FC236}">
                <a16:creationId xmlns:a16="http://schemas.microsoft.com/office/drawing/2014/main" id="{8620EB65-EB5D-9D28-D436-6534FCDFE8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3" name="Imagen 2" descr="CIE - Centro de Investigaciones Educativas UVG">
            <a:extLst>
              <a:ext uri="{FF2B5EF4-FFF2-40B4-BE49-F238E27FC236}">
                <a16:creationId xmlns:a16="http://schemas.microsoft.com/office/drawing/2014/main" id="{7C16C8A5-8977-4FD0-4FFA-B012B34578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299045" y="446394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5433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1913636-C971-588D-3E7C-4A10CCD5C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F5C93C-8726-D170-60B5-EB3AC5A3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DA8137A-7632-EE67-2622-8B00F5A8D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22CEA0-5BAC-D2C1-08DB-8D42D5B91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9322"/>
            <a:ext cx="12192000" cy="1268678"/>
          </a:xfrm>
          <a:prstGeom prst="rect">
            <a:avLst/>
          </a:prstGeom>
        </p:spPr>
      </p:pic>
      <p:pic>
        <p:nvPicPr>
          <p:cNvPr id="3" name="Picture 2" descr="USAID logo. FHI 360 logo.">
            <a:extLst>
              <a:ext uri="{FF2B5EF4-FFF2-40B4-BE49-F238E27FC236}">
                <a16:creationId xmlns:a16="http://schemas.microsoft.com/office/drawing/2014/main" id="{4BFD3517-4D3B-3155-3C41-014E5F3FA5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2" name="Imagen 1" descr="CIE - Centro de Investigaciones Educativas UVG">
            <a:extLst>
              <a:ext uri="{FF2B5EF4-FFF2-40B4-BE49-F238E27FC236}">
                <a16:creationId xmlns:a16="http://schemas.microsoft.com/office/drawing/2014/main" id="{CA851C6A-6A01-1D2F-7D7A-A02754501B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531598" y="453330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7005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E8E729-94CD-039A-139E-2ED8CE1E5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B5B4FC9-DAC3-234E-FB61-883705F40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0D33CB9-37D6-1A68-7978-1368293BB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B6C8DA-2B73-D253-2D4D-F09157B08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9322"/>
            <a:ext cx="12192000" cy="1268678"/>
          </a:xfrm>
          <a:prstGeom prst="rect">
            <a:avLst/>
          </a:prstGeom>
        </p:spPr>
      </p:pic>
      <p:pic>
        <p:nvPicPr>
          <p:cNvPr id="4" name="Picture 3" descr="USAID logo. FHI 360 logo.">
            <a:extLst>
              <a:ext uri="{FF2B5EF4-FFF2-40B4-BE49-F238E27FC236}">
                <a16:creationId xmlns:a16="http://schemas.microsoft.com/office/drawing/2014/main" id="{E9E7519B-43D5-5F56-C911-DAACD68217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2" name="Imagen 1" descr="CIE - Centro de Investigaciones Educativas UVG">
            <a:extLst>
              <a:ext uri="{FF2B5EF4-FFF2-40B4-BE49-F238E27FC236}">
                <a16:creationId xmlns:a16="http://schemas.microsoft.com/office/drawing/2014/main" id="{D8B43F9A-3FE9-1ACE-2448-CD447A52FB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326340" y="377708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59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780ADE-B8D0-7F3F-3794-4CE048256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95E97B-20AE-B4B7-2D5E-0803B1FD1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F636E5B-2926-8979-3166-AC8A82F7B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EB310-FCAB-EEAE-DB3C-0ABED2A66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" y="5589322"/>
            <a:ext cx="12192003" cy="1268678"/>
          </a:xfrm>
          <a:prstGeom prst="rect">
            <a:avLst/>
          </a:prstGeom>
        </p:spPr>
      </p:pic>
      <p:pic>
        <p:nvPicPr>
          <p:cNvPr id="3" name="Picture 2" descr="USAID logo. FHI 360 logo.">
            <a:extLst>
              <a:ext uri="{FF2B5EF4-FFF2-40B4-BE49-F238E27FC236}">
                <a16:creationId xmlns:a16="http://schemas.microsoft.com/office/drawing/2014/main" id="{278C78CA-185F-238E-2642-BBF9ED2CE4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2" name="Imagen 1" descr="CIE - Centro de Investigaciones Educativas UVG">
            <a:extLst>
              <a:ext uri="{FF2B5EF4-FFF2-40B4-BE49-F238E27FC236}">
                <a16:creationId xmlns:a16="http://schemas.microsoft.com/office/drawing/2014/main" id="{E012CA99-3C8A-6EF1-0540-926ABA5F6C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353635" y="377708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698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286FF8-B0CD-25CE-5893-901C183BB1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FA3CC1-72A5-43D5-A577-77FC7FECA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38F42CD-AD03-43A8-A27C-257F85302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D63208-A7EE-9FFC-D4CE-86F1F5E57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9322"/>
            <a:ext cx="12192000" cy="1268678"/>
          </a:xfrm>
          <a:prstGeom prst="rect">
            <a:avLst/>
          </a:prstGeom>
        </p:spPr>
      </p:pic>
      <p:pic>
        <p:nvPicPr>
          <p:cNvPr id="4" name="Picture 3" descr="USAID logo. FHI 360 logo.">
            <a:extLst>
              <a:ext uri="{FF2B5EF4-FFF2-40B4-BE49-F238E27FC236}">
                <a16:creationId xmlns:a16="http://schemas.microsoft.com/office/drawing/2014/main" id="{CD63AC87-ADAD-A1E4-72D0-ABF0EE0005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2" name="Imagen 1" descr="CIE - Centro de Investigaciones Educativas UVG">
            <a:extLst>
              <a:ext uri="{FF2B5EF4-FFF2-40B4-BE49-F238E27FC236}">
                <a16:creationId xmlns:a16="http://schemas.microsoft.com/office/drawing/2014/main" id="{0882F64F-F218-06F4-D45E-93DB6F34F7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258101" y="446394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3355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BC5EBC5-1CE3-16BC-DB77-A9DBF192F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2F0685-FCB1-FE66-AE0A-53B8D098B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32C7582-F0E3-11AB-C305-3F13FC22E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1AC840-4D11-0470-C29E-3D8AC203B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9322"/>
            <a:ext cx="12192000" cy="1268678"/>
          </a:xfrm>
          <a:prstGeom prst="rect">
            <a:avLst/>
          </a:prstGeom>
        </p:spPr>
      </p:pic>
      <p:pic>
        <p:nvPicPr>
          <p:cNvPr id="4" name="Picture 3" descr="USAID logo. FHI 360 logo.">
            <a:extLst>
              <a:ext uri="{FF2B5EF4-FFF2-40B4-BE49-F238E27FC236}">
                <a16:creationId xmlns:a16="http://schemas.microsoft.com/office/drawing/2014/main" id="{E4467F3E-7552-2836-E646-82FFDAD139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793" y="377708"/>
            <a:ext cx="3334431" cy="879024"/>
          </a:xfrm>
          <a:prstGeom prst="rect">
            <a:avLst/>
          </a:prstGeom>
        </p:spPr>
      </p:pic>
      <p:pic>
        <p:nvPicPr>
          <p:cNvPr id="2" name="Imagen 1" descr="CIE - Centro de Investigaciones Educativas UVG">
            <a:extLst>
              <a:ext uri="{FF2B5EF4-FFF2-40B4-BE49-F238E27FC236}">
                <a16:creationId xmlns:a16="http://schemas.microsoft.com/office/drawing/2014/main" id="{5AC03BDD-05A0-03D2-3C0D-6194F39C4F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4326340" y="377708"/>
            <a:ext cx="3128803" cy="74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10437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Imagen 4" descr="CIE - Centro de Investigaciones Educativas UVG">
            <a:extLst>
              <a:ext uri="{FF2B5EF4-FFF2-40B4-BE49-F238E27FC236}">
                <a16:creationId xmlns:a16="http://schemas.microsoft.com/office/drawing/2014/main" id="{B725B4BC-5D27-23DB-91F9-1DE725D3D0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944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804672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044848" y="1737360"/>
            <a:ext cx="2557872" cy="4389120"/>
          </a:xfrm>
          <a:solidFill>
            <a:schemeClr val="bg2"/>
          </a:solidFill>
        </p:spPr>
        <p:txBody>
          <a:bodyPr lIns="182880" tIns="182880" rIns="182880" bIns="182880" anchor="t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  <a:lvl2pPr marL="228600" indent="-228600">
              <a:buFont typeface="Arial" panose="020B0604020202020204" pitchFamily="34" charset="0"/>
              <a:buChar char="•"/>
              <a:tabLst/>
              <a:defRPr sz="1600" b="0">
                <a:solidFill>
                  <a:schemeClr val="bg1"/>
                </a:solidFill>
              </a:defRPr>
            </a:lvl2pPr>
            <a:lvl3pPr marL="914400" indent="0">
              <a:buNone/>
              <a:defRPr sz="1800" b="0">
                <a:solidFill>
                  <a:schemeClr val="bg1"/>
                </a:solidFill>
              </a:defRPr>
            </a:lvl3pPr>
            <a:lvl4pPr marL="1371600" indent="0">
              <a:buNone/>
              <a:defRPr sz="1800" b="0">
                <a:solidFill>
                  <a:schemeClr val="bg1"/>
                </a:solidFill>
              </a:defRPr>
            </a:lvl4pPr>
            <a:lvl5pPr marL="1828800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5" name="Imagen 4" descr="CIE - Centro de Investigaciones Educativas UVG">
            <a:extLst>
              <a:ext uri="{FF2B5EF4-FFF2-40B4-BE49-F238E27FC236}">
                <a16:creationId xmlns:a16="http://schemas.microsoft.com/office/drawing/2014/main" id="{84581265-18D2-8DA6-12B1-897807CAB3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57050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8047AF-3728-3566-D6FE-D522759017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4410" y="1737361"/>
            <a:ext cx="5181600" cy="438911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54A5A3B6-4B62-C812-1040-F762AF47EC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822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3E0A75A-0C6C-A55A-8CCC-D41AC6613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93022"/>
            <a:ext cx="981456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72697"/>
            <a:ext cx="981456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D981FF-3780-769A-630F-FE8E7BD651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16000" cy="6845300"/>
          </a:xfrm>
          <a:prstGeom prst="rect">
            <a:avLst/>
          </a:prstGeom>
        </p:spPr>
      </p:pic>
      <p:pic>
        <p:nvPicPr>
          <p:cNvPr id="6" name="Picture 5" descr="USAID logo. FHI 360 logo.">
            <a:extLst>
              <a:ext uri="{FF2B5EF4-FFF2-40B4-BE49-F238E27FC236}">
                <a16:creationId xmlns:a16="http://schemas.microsoft.com/office/drawing/2014/main" id="{AC5B6469-6DE7-2FC8-5875-E8CABDCD5D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76809" y="441224"/>
            <a:ext cx="5104494" cy="1345649"/>
          </a:xfrm>
          <a:prstGeom prst="rect">
            <a:avLst/>
          </a:prstGeom>
        </p:spPr>
      </p:pic>
      <p:pic>
        <p:nvPicPr>
          <p:cNvPr id="5" name="Imagen 4" descr="CIE - Centro de Investigaciones Educativas UVG">
            <a:extLst>
              <a:ext uri="{FF2B5EF4-FFF2-40B4-BE49-F238E27FC236}">
                <a16:creationId xmlns:a16="http://schemas.microsoft.com/office/drawing/2014/main" id="{03A64C5B-6928-F155-9448-A86D6F0B493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484" y="656973"/>
            <a:ext cx="3780833" cy="898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9865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8047AF-3728-3566-D6FE-D522759017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7190" y="0"/>
            <a:ext cx="585481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5303520" cy="83428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30352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4DD833A4-D869-4B83-16B5-C833691B2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53170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2F2BBC-4F4F-DB25-AA3C-EEA9CF03A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7190" y="0"/>
            <a:ext cx="5854810" cy="6857999"/>
          </a:xfrm>
          <a:custGeom>
            <a:avLst/>
            <a:gdLst>
              <a:gd name="connsiteX0" fmla="*/ 919761 w 5854810"/>
              <a:gd name="connsiteY0" fmla="*/ 0 h 6857999"/>
              <a:gd name="connsiteX1" fmla="*/ 5854810 w 5854810"/>
              <a:gd name="connsiteY1" fmla="*/ 0 h 6857999"/>
              <a:gd name="connsiteX2" fmla="*/ 5854810 w 5854810"/>
              <a:gd name="connsiteY2" fmla="*/ 6857999 h 6857999"/>
              <a:gd name="connsiteX3" fmla="*/ 919762 w 5854810"/>
              <a:gd name="connsiteY3" fmla="*/ 6857999 h 6857999"/>
              <a:gd name="connsiteX4" fmla="*/ 827724 w 5854810"/>
              <a:gd name="connsiteY4" fmla="*/ 6697929 h 6857999"/>
              <a:gd name="connsiteX5" fmla="*/ 0 w 5854810"/>
              <a:gd name="connsiteY5" fmla="*/ 3428999 h 6857999"/>
              <a:gd name="connsiteX6" fmla="*/ 827724 w 5854810"/>
              <a:gd name="connsiteY6" fmla="*/ 16006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4810" h="6857999">
                <a:moveTo>
                  <a:pt x="919761" y="0"/>
                </a:moveTo>
                <a:lnTo>
                  <a:pt x="5854810" y="0"/>
                </a:lnTo>
                <a:lnTo>
                  <a:pt x="5854810" y="6857999"/>
                </a:lnTo>
                <a:lnTo>
                  <a:pt x="919762" y="6857999"/>
                </a:lnTo>
                <a:lnTo>
                  <a:pt x="827724" y="6697929"/>
                </a:lnTo>
                <a:cubicBezTo>
                  <a:pt x="299847" y="5726197"/>
                  <a:pt x="0" y="4612615"/>
                  <a:pt x="0" y="3428999"/>
                </a:cubicBezTo>
                <a:cubicBezTo>
                  <a:pt x="0" y="2245384"/>
                  <a:pt x="299847" y="1131802"/>
                  <a:pt x="827724" y="1600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5303520" cy="83428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30352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8E57865E-BA29-72D9-C34C-51DD99DA3A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7849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0771DCF-1C97-4879-F38B-83F9F3A61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0" y="1737360"/>
            <a:ext cx="5181600" cy="438912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5713C-8A7B-03A2-E75A-6760F2EBB1B8}"/>
              </a:ext>
            </a:extLst>
          </p:cNvPr>
          <p:cNvSpPr/>
          <p:nvPr userDrawn="1"/>
        </p:nvSpPr>
        <p:spPr>
          <a:xfrm>
            <a:off x="0" y="1199408"/>
            <a:ext cx="1135380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2B3636-5753-0CC3-5C54-0C36BB462A8B}"/>
              </a:ext>
            </a:extLst>
          </p:cNvPr>
          <p:cNvSpPr txBox="1"/>
          <p:nvPr userDrawn="1"/>
        </p:nvSpPr>
        <p:spPr>
          <a:xfrm>
            <a:off x="11023261" y="6537698"/>
            <a:ext cx="3305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7BF6DEC4-2D8B-E94B-9ABA-B6ADBCE229FD}" type="slidenum">
              <a:rPr lang="en-US" sz="900" b="0" i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pPr algn="r"/>
              <a:t>‹#›</a:t>
            </a:fld>
            <a:endParaRPr lang="en-US" sz="900" b="0" i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8" name="Imagen 7" descr="CIE - Centro de Investigaciones Educativas UVG">
            <a:extLst>
              <a:ext uri="{FF2B5EF4-FFF2-40B4-BE49-F238E27FC236}">
                <a16:creationId xmlns:a16="http://schemas.microsoft.com/office/drawing/2014/main" id="{F3AA3DDD-B629-FC62-8D59-2D0E3731B2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63269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BB35E-4AE7-421D-5E83-AC48FF1FC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54480"/>
            <a:ext cx="5157787" cy="713232"/>
          </a:xfrm>
          <a:noFill/>
        </p:spPr>
        <p:txBody>
          <a:bodyPr anchor="ctr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82D5C-B16A-6E41-69E7-2F7F310D6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77440"/>
            <a:ext cx="5157787" cy="4114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FF26AD-D82A-3816-4E02-8BC6900316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5183188" cy="713232"/>
          </a:xfrm>
          <a:noFill/>
        </p:spPr>
        <p:txBody>
          <a:bodyPr anchor="ctr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6F85C9-D36E-F2D2-FDC1-53452716B6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77440"/>
            <a:ext cx="5183188" cy="4114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CA41232-EEF0-0177-7D0A-F31462F3B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A68C4B5-4C19-C1C2-A961-598751893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38200" y="2289976"/>
            <a:ext cx="5159375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75C8A19-F383-7FAA-0F3A-AFC92046E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38200" y="2286000"/>
            <a:ext cx="5159375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9602B8A-AEF9-E95F-7A2E-8478D747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172200" y="2286000"/>
            <a:ext cx="5159375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 descr="CIE - Centro de Investigaciones Educativas UVG">
            <a:extLst>
              <a:ext uri="{FF2B5EF4-FFF2-40B4-BE49-F238E27FC236}">
                <a16:creationId xmlns:a16="http://schemas.microsoft.com/office/drawing/2014/main" id="{A63A6E92-664F-329F-BD8A-95BF430CE9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87654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3566160" cy="43891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1529" y="1737360"/>
            <a:ext cx="3566160" cy="43891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8D605F8-6B7E-387D-3810-D29E5945AEF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204858" y="1737360"/>
            <a:ext cx="3566160" cy="43891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Imagen 5" descr="CIE - Centro de Investigaciones Educativas UVG">
            <a:extLst>
              <a:ext uri="{FF2B5EF4-FFF2-40B4-BE49-F238E27FC236}">
                <a16:creationId xmlns:a16="http://schemas.microsoft.com/office/drawing/2014/main" id="{7A7A5E1A-2805-3FEA-6554-0A553941D9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2966115" y="6205051"/>
            <a:ext cx="1929185" cy="457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79169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70E72-9C96-E6B0-856A-DF4F45E21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Imagen 2" descr="CIE - Centro de Investigaciones Educativas UVG">
            <a:extLst>
              <a:ext uri="{FF2B5EF4-FFF2-40B4-BE49-F238E27FC236}">
                <a16:creationId xmlns:a16="http://schemas.microsoft.com/office/drawing/2014/main" id="{81F15435-1883-DC63-437E-BB9E804238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6213" b="9605"/>
          <a:stretch/>
        </p:blipFill>
        <p:spPr bwMode="auto">
          <a:xfrm>
            <a:off x="3034354" y="6191402"/>
            <a:ext cx="2110853" cy="500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74813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0643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78D837-C30B-A09B-8F9C-032FFEB96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10631" y="2035173"/>
            <a:ext cx="7170738" cy="278765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>
              <a:buNone/>
              <a:defRPr sz="4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81BD34-5D33-1462-67BA-48DFB8F3D9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1016000" cy="684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40295C-10CD-B979-FC80-05615DD076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548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Template - L R Boundles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1600200"/>
            <a:ext cx="8686800" cy="1828800"/>
          </a:xfr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703320"/>
            <a:ext cx="8686800" cy="1371600"/>
          </a:xfrm>
        </p:spPr>
        <p:txBody>
          <a:bodyPr>
            <a:normAutofit/>
          </a:bodyPr>
          <a:lstStyle>
            <a:lvl1pPr marL="0" indent="0" algn="ctr">
              <a:spcAft>
                <a:spcPts val="600"/>
              </a:spcAft>
              <a:buNone/>
              <a:defRPr sz="16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9D731C-120F-534B-46D0-C03967012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1016000" cy="6845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161693-D993-D32F-29A7-FE8DCDCBF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52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Divider Template - L R Sky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1600200"/>
            <a:ext cx="8686800" cy="1828800"/>
          </a:xfr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703320"/>
            <a:ext cx="8686800" cy="1371600"/>
          </a:xfrm>
        </p:spPr>
        <p:txBody>
          <a:bodyPr>
            <a:normAutofit/>
          </a:bodyPr>
          <a:lstStyle>
            <a:lvl1pPr marL="0" indent="0" algn="ctr">
              <a:spcAft>
                <a:spcPts val="600"/>
              </a:spcAft>
              <a:buNone/>
              <a:defRPr sz="16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2AA140-95B0-A179-0FCF-1C77578CAA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1016000" cy="684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2C5AF4-69A6-2339-D78C-23E3BFA49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6000" y="6350"/>
            <a:ext cx="10160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91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696A4F2-06E1-BB0E-A614-8092693C8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93022"/>
            <a:ext cx="981456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72697"/>
            <a:ext cx="981456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FBE54C-EB78-37B7-17A2-E6A4B80ED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16000" cy="6845300"/>
          </a:xfrm>
          <a:prstGeom prst="rect">
            <a:avLst/>
          </a:prstGeom>
        </p:spPr>
      </p:pic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D085DAC6-A3DB-90C2-BD1A-987E83B486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8570" y="509315"/>
            <a:ext cx="5104494" cy="1345649"/>
          </a:xfrm>
          <a:prstGeom prst="rect">
            <a:avLst/>
          </a:prstGeom>
        </p:spPr>
      </p:pic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715C1767-2076-D8B7-EF8E-A2DAF8338B4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313" y="640939"/>
            <a:ext cx="4552793" cy="1082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5956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2560320"/>
            <a:ext cx="8686800" cy="1828800"/>
          </a:xfr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4663440"/>
            <a:ext cx="8686800" cy="1371600"/>
          </a:xfrm>
        </p:spPr>
        <p:txBody>
          <a:bodyPr>
            <a:normAutofit/>
          </a:bodyPr>
          <a:lstStyle>
            <a:lvl1pPr marL="0" indent="0" algn="ctr">
              <a:spcAft>
                <a:spcPts val="600"/>
              </a:spcAft>
              <a:buNone/>
              <a:defRPr sz="16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3FB9F9-CEA8-57C2-E947-76BE941AF9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6350"/>
            <a:ext cx="1219200" cy="6845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DF90ED3-B22E-C716-C938-9688F636C0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50"/>
            <a:ext cx="1219200" cy="6845300"/>
          </a:xfrm>
          <a:prstGeom prst="rect">
            <a:avLst/>
          </a:prstGeom>
        </p:spPr>
      </p:pic>
      <p:pic>
        <p:nvPicPr>
          <p:cNvPr id="4" name="Picture 3" descr="USAID logo. FHI 360 logo.">
            <a:extLst>
              <a:ext uri="{FF2B5EF4-FFF2-40B4-BE49-F238E27FC236}">
                <a16:creationId xmlns:a16="http://schemas.microsoft.com/office/drawing/2014/main" id="{049FEC91-02F9-A632-BB0E-F2C3F6D939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82047" y="446313"/>
            <a:ext cx="4923219" cy="1297862"/>
          </a:xfrm>
          <a:prstGeom prst="rect">
            <a:avLst/>
          </a:prstGeom>
        </p:spPr>
      </p:pic>
      <p:pic>
        <p:nvPicPr>
          <p:cNvPr id="5" name="Imagen 4" descr="CIE - Centro de Investigaciones Educativas UVG">
            <a:extLst>
              <a:ext uri="{FF2B5EF4-FFF2-40B4-BE49-F238E27FC236}">
                <a16:creationId xmlns:a16="http://schemas.microsoft.com/office/drawing/2014/main" id="{13820DF0-1388-7DF2-9FF2-1A4E1884B92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123" y="598735"/>
            <a:ext cx="4176830" cy="9930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93361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648" y="2560320"/>
            <a:ext cx="8686800" cy="1828800"/>
          </a:xfr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chemeClr val="bg1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5648" y="4663440"/>
            <a:ext cx="8686800" cy="1371600"/>
          </a:xfrm>
        </p:spPr>
        <p:txBody>
          <a:bodyPr>
            <a:normAutofit/>
          </a:bodyPr>
          <a:lstStyle>
            <a:lvl1pPr marL="0" indent="0" algn="ctr">
              <a:spcAft>
                <a:spcPts val="600"/>
              </a:spcAft>
              <a:buNone/>
              <a:defRPr sz="1600" b="0" i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7C35E5-31DB-A447-2BB6-3A31F101D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1219200" cy="6845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FC7FAA-7A17-4AD5-0F64-FA6EA6A2D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2800" y="6350"/>
            <a:ext cx="1219200" cy="684530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429DD49-3338-34FB-7E09-BBE444CD40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91707" y="544334"/>
            <a:ext cx="6606721" cy="174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5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DFC470-E716-A882-1834-FDA3FB741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0"/>
            <a:ext cx="1371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4560" y="2393022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4560" y="4872697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9F8029-2439-7B4C-7E33-B637E52D4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1384300" cy="6845300"/>
          </a:xfrm>
          <a:prstGeom prst="rect">
            <a:avLst/>
          </a:prstGeom>
        </p:spPr>
      </p:pic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F9908810-4589-A25D-9414-AC4698D791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492" y="328511"/>
            <a:ext cx="5104494" cy="1345649"/>
          </a:xfrm>
          <a:prstGeom prst="rect">
            <a:avLst/>
          </a:prstGeom>
        </p:spPr>
      </p:pic>
      <p:pic>
        <p:nvPicPr>
          <p:cNvPr id="6" name="Imagen 5" descr="CIE - Centro de Investigaciones Educativas UVG">
            <a:extLst>
              <a:ext uri="{FF2B5EF4-FFF2-40B4-BE49-F238E27FC236}">
                <a16:creationId xmlns:a16="http://schemas.microsoft.com/office/drawing/2014/main" id="{B49EE21B-4627-5C90-FBE4-20FEA4923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345" y="523520"/>
            <a:ext cx="3940323" cy="9367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68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DFC470-E716-A882-1834-FDA3FB741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0"/>
            <a:ext cx="13716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4560" y="2393022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4560" y="4872697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6B9461-8101-9667-851D-3AA12A730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699" y="6350"/>
            <a:ext cx="1384300" cy="6845300"/>
          </a:xfrm>
          <a:prstGeom prst="rect">
            <a:avLst/>
          </a:prstGeom>
        </p:spPr>
      </p:pic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32C3C9B3-6430-AC72-CBFF-CE9DCDA4C9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41085" y="329541"/>
            <a:ext cx="4910632" cy="1294543"/>
          </a:xfrm>
          <a:prstGeom prst="rect">
            <a:avLst/>
          </a:prstGeom>
        </p:spPr>
      </p:pic>
      <p:pic>
        <p:nvPicPr>
          <p:cNvPr id="6" name="Imagen 5" descr="CIE - Centro de Investigaciones Educativas UVG">
            <a:extLst>
              <a:ext uri="{FF2B5EF4-FFF2-40B4-BE49-F238E27FC236}">
                <a16:creationId xmlns:a16="http://schemas.microsoft.com/office/drawing/2014/main" id="{ED850A9A-59C5-8BDF-0C85-6E9F591981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17" y="487127"/>
            <a:ext cx="4119423" cy="979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9000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53AAEFE-54C6-0552-A738-85288D9542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39493" y="274320"/>
            <a:ext cx="6217920" cy="621792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DC346F-5173-D218-D97F-5C56440A2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393022"/>
            <a:ext cx="6308203" cy="2387600"/>
          </a:xfrm>
        </p:spPr>
        <p:txBody>
          <a:bodyPr anchor="b">
            <a:normAutofit/>
          </a:bodyPr>
          <a:lstStyle>
            <a:lvl1pPr algn="l">
              <a:defRPr sz="54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4872697"/>
            <a:ext cx="6308203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USAID logo. FHI 360 logo.">
            <a:extLst>
              <a:ext uri="{FF2B5EF4-FFF2-40B4-BE49-F238E27FC236}">
                <a16:creationId xmlns:a16="http://schemas.microsoft.com/office/drawing/2014/main" id="{13DDD917-9652-E26E-0EAB-604408A06F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4587" y="329542"/>
            <a:ext cx="5001533" cy="131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2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CD4E62-97CE-CD15-3554-286D558C2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198" y="5141126"/>
            <a:ext cx="9144000" cy="873196"/>
          </a:xfrm>
        </p:spPr>
        <p:txBody>
          <a:bodyPr anchor="b">
            <a:normAutofit/>
          </a:bodyPr>
          <a:lstStyle>
            <a:lvl1pPr algn="l">
              <a:defRPr sz="40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5DC807-558B-D9CB-81C6-AF5950BD50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0292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8" y="6014322"/>
            <a:ext cx="9144000" cy="54329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 descr="USAID logo. FHI 360 logo.">
            <a:extLst>
              <a:ext uri="{FF2B5EF4-FFF2-40B4-BE49-F238E27FC236}">
                <a16:creationId xmlns:a16="http://schemas.microsoft.com/office/drawing/2014/main" id="{E94ABF34-9C26-5D83-824B-A1DC44E667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01359" y="5501630"/>
            <a:ext cx="2975260" cy="784339"/>
          </a:xfrm>
          <a:prstGeom prst="rect">
            <a:avLst/>
          </a:prstGeom>
        </p:spPr>
      </p:pic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EFED80DC-EE8A-55CE-F58C-F607BB9844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404" y="5541892"/>
            <a:ext cx="2941955" cy="699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0579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CD4E62-97CE-CD15-3554-286D558C2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198" y="5141126"/>
            <a:ext cx="9144000" cy="873196"/>
          </a:xfrm>
        </p:spPr>
        <p:txBody>
          <a:bodyPr anchor="b">
            <a:normAutofit/>
          </a:bodyPr>
          <a:lstStyle>
            <a:lvl1pPr algn="l">
              <a:defRPr sz="4000" b="1" i="0">
                <a:solidFill>
                  <a:schemeClr val="bg2"/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8" y="6014322"/>
            <a:ext cx="9144000" cy="54329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1652F3-1AC4-E009-8EBA-62F08BE9D3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2840" y="177303"/>
            <a:ext cx="4846320" cy="484632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C15DDEE-84EF-6C84-3820-53596E1E93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29870" y="177303"/>
            <a:ext cx="3462130" cy="4846320"/>
          </a:xfrm>
          <a:custGeom>
            <a:avLst/>
            <a:gdLst>
              <a:gd name="connsiteX0" fmla="*/ 2423160 w 3462130"/>
              <a:gd name="connsiteY0" fmla="*/ 0 h 4846320"/>
              <a:gd name="connsiteX1" fmla="*/ 3366363 w 3462130"/>
              <a:gd name="connsiteY1" fmla="*/ 190424 h 4846320"/>
              <a:gd name="connsiteX2" fmla="*/ 3462130 w 3462130"/>
              <a:gd name="connsiteY2" fmla="*/ 236557 h 4846320"/>
              <a:gd name="connsiteX3" fmla="*/ 3462130 w 3462130"/>
              <a:gd name="connsiteY3" fmla="*/ 4609763 h 4846320"/>
              <a:gd name="connsiteX4" fmla="*/ 3366363 w 3462130"/>
              <a:gd name="connsiteY4" fmla="*/ 4655896 h 4846320"/>
              <a:gd name="connsiteX5" fmla="*/ 2423160 w 3462130"/>
              <a:gd name="connsiteY5" fmla="*/ 4846320 h 4846320"/>
              <a:gd name="connsiteX6" fmla="*/ 0 w 3462130"/>
              <a:gd name="connsiteY6" fmla="*/ 2423160 h 4846320"/>
              <a:gd name="connsiteX7" fmla="*/ 2423160 w 3462130"/>
              <a:gd name="connsiteY7" fmla="*/ 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62130" h="4846320">
                <a:moveTo>
                  <a:pt x="2423160" y="0"/>
                </a:moveTo>
                <a:cubicBezTo>
                  <a:pt x="2757729" y="0"/>
                  <a:pt x="3076460" y="67805"/>
                  <a:pt x="3366363" y="190424"/>
                </a:cubicBezTo>
                <a:lnTo>
                  <a:pt x="3462130" y="236557"/>
                </a:lnTo>
                <a:lnTo>
                  <a:pt x="3462130" y="4609763"/>
                </a:lnTo>
                <a:lnTo>
                  <a:pt x="3366363" y="4655896"/>
                </a:lnTo>
                <a:cubicBezTo>
                  <a:pt x="3076460" y="4778515"/>
                  <a:pt x="2757729" y="4846320"/>
                  <a:pt x="2423160" y="4846320"/>
                </a:cubicBezTo>
                <a:cubicBezTo>
                  <a:pt x="1084886" y="4846320"/>
                  <a:pt x="0" y="3761434"/>
                  <a:pt x="0" y="2423160"/>
                </a:cubicBezTo>
                <a:cubicBezTo>
                  <a:pt x="0" y="1084886"/>
                  <a:pt x="1084886" y="0"/>
                  <a:pt x="2423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AF5B2E3-B9A6-0E51-D4CA-E1DAA5ADD0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77303"/>
            <a:ext cx="3462130" cy="4846320"/>
          </a:xfrm>
          <a:custGeom>
            <a:avLst/>
            <a:gdLst>
              <a:gd name="connsiteX0" fmla="*/ 1038970 w 3462130"/>
              <a:gd name="connsiteY0" fmla="*/ 0 h 4846320"/>
              <a:gd name="connsiteX1" fmla="*/ 3462130 w 3462130"/>
              <a:gd name="connsiteY1" fmla="*/ 2423160 h 4846320"/>
              <a:gd name="connsiteX2" fmla="*/ 1038970 w 3462130"/>
              <a:gd name="connsiteY2" fmla="*/ 4846320 h 4846320"/>
              <a:gd name="connsiteX3" fmla="*/ 95767 w 3462130"/>
              <a:gd name="connsiteY3" fmla="*/ 4655896 h 4846320"/>
              <a:gd name="connsiteX4" fmla="*/ 0 w 3462130"/>
              <a:gd name="connsiteY4" fmla="*/ 4609763 h 4846320"/>
              <a:gd name="connsiteX5" fmla="*/ 0 w 3462130"/>
              <a:gd name="connsiteY5" fmla="*/ 236557 h 4846320"/>
              <a:gd name="connsiteX6" fmla="*/ 95767 w 3462130"/>
              <a:gd name="connsiteY6" fmla="*/ 190424 h 4846320"/>
              <a:gd name="connsiteX7" fmla="*/ 1038970 w 3462130"/>
              <a:gd name="connsiteY7" fmla="*/ 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62130" h="4846320">
                <a:moveTo>
                  <a:pt x="1038970" y="0"/>
                </a:moveTo>
                <a:cubicBezTo>
                  <a:pt x="2377244" y="0"/>
                  <a:pt x="3462130" y="1084886"/>
                  <a:pt x="3462130" y="2423160"/>
                </a:cubicBezTo>
                <a:cubicBezTo>
                  <a:pt x="3462130" y="3761434"/>
                  <a:pt x="2377244" y="4846320"/>
                  <a:pt x="1038970" y="4846320"/>
                </a:cubicBezTo>
                <a:cubicBezTo>
                  <a:pt x="704402" y="4846320"/>
                  <a:pt x="385670" y="4778515"/>
                  <a:pt x="95767" y="4655896"/>
                </a:cubicBezTo>
                <a:lnTo>
                  <a:pt x="0" y="4609763"/>
                </a:lnTo>
                <a:lnTo>
                  <a:pt x="0" y="236557"/>
                </a:lnTo>
                <a:lnTo>
                  <a:pt x="95767" y="190424"/>
                </a:lnTo>
                <a:cubicBezTo>
                  <a:pt x="385670" y="67806"/>
                  <a:pt x="704402" y="0"/>
                  <a:pt x="10389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8" name="Picture 7" descr="USAID logo. FHI 360 logo.">
            <a:extLst>
              <a:ext uri="{FF2B5EF4-FFF2-40B4-BE49-F238E27FC236}">
                <a16:creationId xmlns:a16="http://schemas.microsoft.com/office/drawing/2014/main" id="{4A1D2E58-60F3-3AD3-E28F-A23234C39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54978" y="6079985"/>
            <a:ext cx="2060900" cy="543295"/>
          </a:xfrm>
          <a:prstGeom prst="rect">
            <a:avLst/>
          </a:prstGeom>
        </p:spPr>
      </p:pic>
      <p:pic>
        <p:nvPicPr>
          <p:cNvPr id="4" name="Imagen 3" descr="CIE - Centro de Investigaciones Educativas UVG">
            <a:extLst>
              <a:ext uri="{FF2B5EF4-FFF2-40B4-BE49-F238E27FC236}">
                <a16:creationId xmlns:a16="http://schemas.microsoft.com/office/drawing/2014/main" id="{AF389D96-FA92-C2D2-33CD-201EB2991C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5878" y="6079985"/>
            <a:ext cx="2060901" cy="489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0087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6ADECC-0251-A7E4-5758-03C619A38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10515600" cy="834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5EAED-605D-1A86-7B7B-4A4D73F49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1645920"/>
            <a:ext cx="1051560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A8E7AF-4C17-691C-E86A-DBA1F0123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199408"/>
            <a:ext cx="1135380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EEF5-1B9F-7B27-FD1E-8C29A05E9208}"/>
              </a:ext>
            </a:extLst>
          </p:cNvPr>
          <p:cNvSpPr txBox="1"/>
          <p:nvPr userDrawn="1"/>
        </p:nvSpPr>
        <p:spPr>
          <a:xfrm>
            <a:off x="11023261" y="6453215"/>
            <a:ext cx="3305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7BF6DEC4-2D8B-E94B-9ABA-B6ADBCE229FD}" type="slidenum">
              <a:rPr lang="en-US" sz="900" b="0" i="0" smtClean="0"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pPr algn="r"/>
              <a:t>‹#›</a:t>
            </a:fld>
            <a:endParaRPr lang="en-US" sz="900" b="0" i="0">
              <a:latin typeface="+mn-lt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9" name="Picture 8" descr="USAID logo. FHI 360 logo.">
            <a:extLst>
              <a:ext uri="{FF2B5EF4-FFF2-40B4-BE49-F238E27FC236}">
                <a16:creationId xmlns:a16="http://schemas.microsoft.com/office/drawing/2014/main" id="{AA32664D-9730-C26A-B81F-7CE8CD69B6D1}"/>
              </a:ext>
            </a:extLst>
          </p:cNvPr>
          <p:cNvPicPr>
            <a:picLocks noChangeAspect="1"/>
          </p:cNvPicPr>
          <p:nvPr userDrawn="1"/>
        </p:nvPicPr>
        <p:blipFill>
          <a:blip r:embed="rId43"/>
          <a:stretch>
            <a:fillRect/>
          </a:stretch>
        </p:blipFill>
        <p:spPr>
          <a:xfrm>
            <a:off x="744188" y="6176811"/>
            <a:ext cx="2096984" cy="55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67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57" r:id="rId3"/>
    <p:sldLayoutId id="2147483677" r:id="rId4"/>
    <p:sldLayoutId id="2147483679" r:id="rId5"/>
    <p:sldLayoutId id="2147483680" r:id="rId6"/>
    <p:sldLayoutId id="2147483671" r:id="rId7"/>
    <p:sldLayoutId id="2147483672" r:id="rId8"/>
    <p:sldLayoutId id="2147483681" r:id="rId9"/>
    <p:sldLayoutId id="2147483674" r:id="rId10"/>
    <p:sldLayoutId id="2147483650" r:id="rId11"/>
    <p:sldLayoutId id="2147483690" r:id="rId12"/>
    <p:sldLayoutId id="2147483651" r:id="rId13"/>
    <p:sldLayoutId id="2147483670" r:id="rId14"/>
    <p:sldLayoutId id="2147483659" r:id="rId15"/>
    <p:sldLayoutId id="2147483660" r:id="rId16"/>
    <p:sldLayoutId id="2147483662" r:id="rId17"/>
    <p:sldLayoutId id="2147483661" r:id="rId18"/>
    <p:sldLayoutId id="2147483663" r:id="rId19"/>
    <p:sldLayoutId id="2147483658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52" r:id="rId27"/>
    <p:sldLayoutId id="2147483689" r:id="rId28"/>
    <p:sldLayoutId id="2147483683" r:id="rId29"/>
    <p:sldLayoutId id="2147483684" r:id="rId30"/>
    <p:sldLayoutId id="2147483685" r:id="rId31"/>
    <p:sldLayoutId id="2147483678" r:id="rId32"/>
    <p:sldLayoutId id="2147483653" r:id="rId33"/>
    <p:sldLayoutId id="2147483656" r:id="rId34"/>
    <p:sldLayoutId id="2147483654" r:id="rId35"/>
    <p:sldLayoutId id="2147483655" r:id="rId36"/>
    <p:sldLayoutId id="2147483686" r:id="rId37"/>
    <p:sldLayoutId id="2147483691" r:id="rId38"/>
    <p:sldLayoutId id="2147483692" r:id="rId39"/>
    <p:sldLayoutId id="2147483687" r:id="rId40"/>
    <p:sldLayoutId id="2147483688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2"/>
          </a:solidFill>
          <a:latin typeface="+mj-lt"/>
          <a:ea typeface="Noto Sans" panose="020B0502040504020204" pitchFamily="34" charset="0"/>
          <a:cs typeface="Noto Sans" panose="020B050204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Noto Sans" panose="020B0502040504020204" pitchFamily="34" charset="0"/>
          <a:cs typeface="Noto Sans" panose="020B0502040504020204" pitchFamily="34" charset="0"/>
        </a:defRPr>
      </a:lvl1pPr>
      <a:lvl2pPr marL="6858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tx2"/>
        </a:buClr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Noto Sans" panose="020B0502040504020204" pitchFamily="34" charset="0"/>
          <a:cs typeface="Noto Sans" panose="020B0502040504020204" pitchFamily="34" charset="0"/>
        </a:defRPr>
      </a:lvl2pPr>
      <a:lvl3pPr marL="11430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tx2"/>
        </a:buClr>
        <a:buFont typeface="System Font Regular"/>
        <a:buChar char="–"/>
        <a:defRPr sz="1800" b="0" i="0" kern="1200">
          <a:solidFill>
            <a:schemeClr val="tx1"/>
          </a:solidFill>
          <a:latin typeface="+mn-lt"/>
          <a:ea typeface="Noto Sans" panose="020B0502040504020204" pitchFamily="34" charset="0"/>
          <a:cs typeface="Noto Sans" panose="020B0502040504020204" pitchFamily="34" charset="0"/>
        </a:defRPr>
      </a:lvl3pPr>
      <a:lvl4pPr marL="16002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bg2"/>
        </a:buClr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Noto Sans" panose="020B0502040504020204" pitchFamily="34" charset="0"/>
          <a:cs typeface="Noto Sans" panose="020B0502040504020204" pitchFamily="34" charset="0"/>
        </a:defRPr>
      </a:lvl4pPr>
      <a:lvl5pPr marL="20574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bg2"/>
        </a:buClr>
        <a:buFont typeface="Wingdings" pitchFamily="2" charset="2"/>
        <a:buChar char="§"/>
        <a:defRPr sz="1600" b="0" i="0" kern="1200">
          <a:solidFill>
            <a:schemeClr val="tx1"/>
          </a:solidFill>
          <a:latin typeface="+mn-lt"/>
          <a:ea typeface="Noto Sans" panose="020B0502040504020204" pitchFamily="34" charset="0"/>
          <a:cs typeface="Noto Sans" panose="020B050204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E1C75-19DB-4F38-E55E-D2B659F0BA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0633" y="3764403"/>
            <a:ext cx="8686800" cy="2387600"/>
          </a:xfrm>
        </p:spPr>
        <p:txBody>
          <a:bodyPr>
            <a:normAutofit fontScale="90000"/>
          </a:bodyPr>
          <a:lstStyle/>
          <a:p>
            <a:r>
              <a:rPr lang="en-US" err="1"/>
              <a:t>Diagnóstico</a:t>
            </a:r>
            <a:r>
              <a:rPr lang="en-US"/>
              <a:t> </a:t>
            </a:r>
            <a:r>
              <a:rPr lang="en-US" err="1"/>
              <a:t>participativo</a:t>
            </a:r>
            <a:r>
              <a:rPr lang="en-US"/>
              <a:t> de la </a:t>
            </a:r>
            <a:r>
              <a:rPr lang="en-US" err="1"/>
              <a:t>capacidad</a:t>
            </a:r>
            <a:r>
              <a:rPr lang="en-US"/>
              <a:t> </a:t>
            </a:r>
            <a:r>
              <a:rPr lang="en-US" err="1"/>
              <a:t>Institucional</a:t>
            </a:r>
            <a:r>
              <a:rPr lang="en-US"/>
              <a:t> de las IES*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11F0D-AF66-E73F-4091-1B541B7A291A}"/>
              </a:ext>
            </a:extLst>
          </p:cNvPr>
          <p:cNvSpPr txBox="1"/>
          <p:nvPr/>
        </p:nvSpPr>
        <p:spPr>
          <a:xfrm>
            <a:off x="7052936" y="6426323"/>
            <a:ext cx="8136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200"/>
              <a:t>* En el documento de Subvención estándar se hace referencia al PHA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867365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9530F-C242-D352-B799-4A0E18D36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Etapa 2: Reclutamiento y selección de estudiantes</a:t>
            </a:r>
            <a:r>
              <a:rPr lang="es-GT">
                <a:solidFill>
                  <a:srgbClr val="C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</a:t>
            </a:r>
            <a:endParaRPr lang="en-US">
              <a:solidFill>
                <a:srgbClr val="C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2.1 Reclutamiento</a:t>
            </a:r>
            <a:endParaRPr lang="en-US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latin typeface="Noto Sans"/>
                <a:ea typeface="Arial" panose="020B0604020202020204" pitchFamily="34" charset="0"/>
                <a:cs typeface="Times New Roman"/>
              </a:rPr>
              <a:t>Existen c</a:t>
            </a:r>
            <a:r>
              <a:rPr lang="es-GT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riterios de reclutamiento claros, inclusivos y transparentes para la selección de jóvenes en condiciones de vulnerabilidad para un programa de becas.</a:t>
            </a:r>
            <a:r>
              <a:rPr lang="es-GT" sz="1800">
                <a:latin typeface="Noto Sans"/>
                <a:ea typeface="Arial" panose="020B0604020202020204" pitchFamily="34" charset="0"/>
                <a:cs typeface="Times New Roman"/>
              </a:rPr>
              <a:t>  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Se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realiza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una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promoción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de la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convocatoria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 de forma inclusiva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Se tiene un proceso de solicitud de la beca eficiente, automatizado y transparente</a:t>
            </a:r>
            <a:r>
              <a:rPr lang="es-GT" sz="1800">
                <a:latin typeface="Noto Sans"/>
                <a:ea typeface="Arial" panose="020B0604020202020204" pitchFamily="34" charset="0"/>
                <a:cs typeface="Times New Roman"/>
              </a:rPr>
              <a:t> 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GT">
              <a:solidFill>
                <a:srgbClr val="0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2.2 Selección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latin typeface="Noto Sans"/>
                <a:ea typeface="Noto Sans"/>
                <a:cs typeface="Times New Roman"/>
              </a:rPr>
              <a:t>La selección basada en la condición de vulnerabilidad con inclusión y equidad. </a:t>
            </a:r>
            <a:endParaRPr lang="en-US" sz="1800">
              <a:latin typeface="Noto Sans"/>
              <a:ea typeface="Noto Sans"/>
              <a:cs typeface="Times New Roman"/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201F05-7EB0-E0CD-69A0-67D53831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/>
              <a:t>Buenas prácticas para la gestión eficiente de un programa de becas (II)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5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9530F-C242-D352-B799-4A0E18D36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sz="2800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Etapa 3: Orientación y formación pre académica</a:t>
            </a:r>
            <a:endParaRPr lang="en-US" sz="2800">
              <a:solidFill>
                <a:srgbClr val="C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 sz="2800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</a:t>
            </a:r>
            <a:r>
              <a:rPr lang="es-GT" sz="2800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3.1. Orientación</a:t>
            </a:r>
            <a:endParaRPr lang="en-US" sz="2800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Se </a:t>
            </a:r>
            <a:r>
              <a:rPr lang="en-US" err="1">
                <a:latin typeface="Noto Sans"/>
                <a:ea typeface="Arial" panose="020B0604020202020204" pitchFamily="34" charset="0"/>
                <a:cs typeface="Times New Roman"/>
              </a:rPr>
              <a:t>brinda</a:t>
            </a:r>
            <a:r>
              <a:rPr lang="en-US"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err="1">
                <a:latin typeface="Noto Sans"/>
                <a:ea typeface="Arial" panose="020B0604020202020204" pitchFamily="34" charset="0"/>
                <a:cs typeface="Times New Roman"/>
              </a:rPr>
              <a:t>o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rientación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para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aplicar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a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carrera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y se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ofrece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err="1">
                <a:latin typeface="Noto Sans"/>
                <a:ea typeface="Arial" panose="020B0604020202020204" pitchFamily="34" charset="0"/>
                <a:cs typeface="Times New Roman"/>
              </a:rPr>
              <a:t>admisión</a:t>
            </a:r>
            <a:r>
              <a:rPr lang="en-US"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diferida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a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casos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que lo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ameritan</a:t>
            </a:r>
            <a:endParaRPr lang="en-US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Se </a:t>
            </a:r>
            <a:r>
              <a:rPr lang="en-US" err="1">
                <a:latin typeface="Noto Sans"/>
                <a:ea typeface="Arial" panose="020B0604020202020204" pitchFamily="34" charset="0"/>
                <a:cs typeface="Times New Roman"/>
              </a:rPr>
              <a:t>b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rinda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inducción</a:t>
            </a:r>
            <a:r>
              <a:rPr lang="en-US">
                <a:effectLst/>
                <a:latin typeface="Noto Sans"/>
                <a:ea typeface="Arial" panose="020B0604020202020204" pitchFamily="34" charset="0"/>
                <a:cs typeface="Times New Roman"/>
              </a:rPr>
              <a:t> a la </a:t>
            </a:r>
            <a:r>
              <a:rPr lang="en-US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beca</a:t>
            </a:r>
            <a:r>
              <a:rPr lang="en-US">
                <a:latin typeface="Noto Sans"/>
                <a:ea typeface="Arial" panose="020B0604020202020204" pitchFamily="34" charset="0"/>
                <a:cs typeface="Times New Roman"/>
              </a:rPr>
              <a:t> y a la </a:t>
            </a:r>
            <a:r>
              <a:rPr lang="en-US" err="1">
                <a:latin typeface="Noto Sans"/>
                <a:ea typeface="Arial" panose="020B0604020202020204" pitchFamily="34" charset="0"/>
                <a:cs typeface="Times New Roman"/>
              </a:rPr>
              <a:t>vida</a:t>
            </a:r>
            <a:r>
              <a:rPr lang="en-US"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err="1">
                <a:latin typeface="Noto Sans"/>
                <a:ea typeface="Arial" panose="020B0604020202020204" pitchFamily="34" charset="0"/>
                <a:cs typeface="Times New Roman"/>
              </a:rPr>
              <a:t>académica</a:t>
            </a:r>
            <a:endParaRPr lang="en-US" err="1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GT" sz="2800">
              <a:solidFill>
                <a:srgbClr val="0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 sz="2800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</a:t>
            </a:r>
            <a:r>
              <a:rPr lang="es-GT" sz="2800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3.2. Formación pre académica.</a:t>
            </a:r>
            <a:endParaRPr lang="en-US" sz="2800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>
                <a:effectLst/>
                <a:latin typeface="Noto Sans"/>
                <a:ea typeface="Arial" panose="020B0604020202020204" pitchFamily="34" charset="0"/>
                <a:cs typeface="Times New Roman"/>
              </a:rPr>
              <a:t>Servicios de apoyo pre </a:t>
            </a:r>
            <a:r>
              <a:rPr lang="es-GT">
                <a:latin typeface="Noto Sans"/>
                <a:ea typeface="Arial" panose="020B0604020202020204" pitchFamily="34" charset="0"/>
                <a:cs typeface="Times New Roman"/>
              </a:rPr>
              <a:t>académico centrados en el desarrollo de las habilidades académicas  </a:t>
            </a:r>
            <a:r>
              <a:rPr lang="es-GT">
                <a:effectLst/>
                <a:latin typeface="Noto Sans"/>
                <a:ea typeface="Arial" panose="020B0604020202020204" pitchFamily="34" charset="0"/>
                <a:cs typeface="Times New Roman"/>
              </a:rPr>
              <a:t>(</a:t>
            </a:r>
            <a:r>
              <a:rPr lang="es-ES">
                <a:effectLst/>
                <a:latin typeface="Noto Sans"/>
                <a:ea typeface="Arial" panose="020B0604020202020204" pitchFamily="34" charset="0"/>
                <a:cs typeface="Times New Roman"/>
              </a:rPr>
              <a:t>ej., talleres sobre cómo tomar notas o interacciones efectivas con el profesorado, tecnología,</a:t>
            </a:r>
            <a:r>
              <a:rPr lang="es-ES">
                <a:latin typeface="Noto Sans"/>
                <a:ea typeface="Arial" panose="020B0604020202020204" pitchFamily="34" charset="0"/>
                <a:cs typeface="Times New Roman"/>
              </a:rPr>
              <a:t> enseñanza de escritura académica</a:t>
            </a:r>
            <a:r>
              <a:rPr lang="es-ES">
                <a:effectLst/>
                <a:latin typeface="Noto Sans"/>
                <a:ea typeface="Arial" panose="020B0604020202020204" pitchFamily="34" charset="0"/>
                <a:cs typeface="Times New Roman"/>
              </a:rPr>
              <a:t>, entre otras).</a:t>
            </a:r>
            <a:endParaRPr lang="en-US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201F05-7EB0-E0CD-69A0-67D53831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/>
              <a:t>Buenas prácticas para la gestión eficiente de un programa de becas (III)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6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9530F-C242-D352-B799-4A0E18D36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359673"/>
            <a:ext cx="10515600" cy="496956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Etapa 4: Experiencia académica</a:t>
            </a:r>
            <a:endParaRPr lang="en-US">
              <a:solidFill>
                <a:srgbClr val="0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4.1. Ejecución eficiente de la beca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Se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ejecuta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las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becas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con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responsabilidad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financiera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4.2. Servicios estudiantiles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Se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prestan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s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ervicios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de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bienestar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estudiantil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a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los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estudiantes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(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ejemplo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: </a:t>
            </a:r>
            <a:r>
              <a:rPr lang="es-E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Oportunidades de asesoramiento y apoyo psicosocial, servicios de salud y servicios familiares).</a:t>
            </a:r>
            <a:endParaRPr lang="en-US" sz="1800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Se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prestan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servicios</a:t>
            </a:r>
            <a:r>
              <a:rPr lang="en-US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académicos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 a 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los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estudiantes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 (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ejemplo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: 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soporte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 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académico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, </a:t>
            </a:r>
            <a:r>
              <a:rPr lang="en-US" sz="1800" err="1">
                <a:latin typeface="Noto Sans"/>
                <a:ea typeface="Arial" panose="020B0604020202020204" pitchFamily="34" charset="0"/>
                <a:cs typeface="Times New Roman"/>
              </a:rPr>
              <a:t>tutoría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, </a:t>
            </a:r>
            <a:r>
              <a:rPr lang="es-ES" sz="1800">
                <a:latin typeface="Noto Sans"/>
                <a:ea typeface="Arial" panose="020B0604020202020204" pitchFamily="34" charset="0"/>
                <a:cs typeface="Times New Roman"/>
              </a:rPr>
              <a:t>adaptaciones para discapacidad y vulnerabilidad</a:t>
            </a:r>
            <a:r>
              <a:rPr lang="en-US" sz="1800">
                <a:latin typeface="Noto Sans"/>
                <a:ea typeface="Arial" panose="020B0604020202020204" pitchFamily="34" charset="0"/>
                <a:cs typeface="Times New Roman"/>
              </a:rPr>
              <a:t>).</a:t>
            </a:r>
            <a:endParaRPr lang="en-US" sz="1800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latin typeface="Noto Sans" panose="020B0502040504020204" pitchFamily="34" charset="0"/>
                <a:cs typeface="Times New Roman" panose="02020603050405020304" pitchFamily="18" charset="0"/>
              </a:rPr>
              <a:t>Se prestan servicios de desarrollo de la fuerza laboral a los estudiantes (</a:t>
            </a:r>
            <a:r>
              <a:rPr lang="es-ES" sz="1800">
                <a:latin typeface="Noto Sans" panose="020B0502040504020204" pitchFamily="34" charset="0"/>
                <a:cs typeface="Times New Roman" panose="02020603050405020304" pitchFamily="18" charset="0"/>
              </a:rPr>
              <a:t>Oportunidades para que los jóvenes adquieran habilidades relevantes para el mercado y exposición a la industria).</a:t>
            </a:r>
            <a:endParaRPr lang="en-US" sz="1800">
              <a:latin typeface="Noto Sans" panose="020B0502040504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Symbol" panose="05050102010706020507" pitchFamily="18" charset="2"/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4.3. Sistema</a:t>
            </a: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de alertas tempranas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Existe una institucionalidad para la gestión del sistema de alertas tempranas para la prevención de la deserción.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Se cuentan con sistemas de información de alertas tempranas.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201F05-7EB0-E0CD-69A0-67D53831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/>
              <a:t>Buenas prácticas para la gestión eficiente de un programa de becas (IV)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194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9530F-C242-D352-B799-4A0E18D36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Etapa 5: Graduación y apoyo a la transición</a:t>
            </a:r>
            <a:endParaRPr lang="en-US">
              <a:solidFill>
                <a:srgbClr val="C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5.1: Apoyo a la transición al mercado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Se realizan actividades con becarios respecto de la transición y fin de la beca 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Se </a:t>
            </a:r>
            <a:r>
              <a:rPr lang="en-US" sz="1800" err="1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realizan</a:t>
            </a:r>
            <a:r>
              <a:rPr lang="en-US" sz="1800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actividades</a:t>
            </a:r>
            <a:r>
              <a:rPr lang="en-US" sz="1800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para </a:t>
            </a:r>
            <a:r>
              <a:rPr lang="en-US" sz="1800" err="1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conectar</a:t>
            </a:r>
            <a:r>
              <a:rPr lang="en-US" sz="1800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al </a:t>
            </a:r>
            <a:r>
              <a:rPr lang="en-US" sz="1800" err="1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estudiante</a:t>
            </a:r>
            <a:r>
              <a:rPr lang="en-US" sz="1800"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c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on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el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mundo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err="1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laboral</a:t>
            </a:r>
            <a:r>
              <a:rPr lang="en-US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201F05-7EB0-E0CD-69A0-67D53831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/>
              <a:t>Buenas prácticas para la gestión eficiente de un programa de becas (V)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39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FCAAF-1341-0550-7242-6BC07223C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929CD9A-36D0-0433-191F-EDE0A5C1F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Etapa 6: Involucramiento de </a:t>
            </a:r>
            <a:r>
              <a:rPr lang="es-GT" err="1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alumnis</a:t>
            </a:r>
            <a:endParaRPr lang="en-US" err="1">
              <a:solidFill>
                <a:srgbClr val="C00000"/>
              </a:solidFill>
              <a:latin typeface="Noto Sans" panose="020B05020405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</a:t>
            </a: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6.1: Programa de </a:t>
            </a:r>
            <a:r>
              <a:rPr lang="es-GT" err="1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Alumni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fortalecido.</a:t>
            </a:r>
            <a:endParaRPr lang="en-US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Se fomenta la colaboración y creación de redes de </a:t>
            </a:r>
            <a:r>
              <a:rPr lang="es-GT" sz="1800" err="1">
                <a:effectLst/>
                <a:latin typeface="Noto Sans"/>
                <a:ea typeface="Arial" panose="020B0604020202020204" pitchFamily="34" charset="0"/>
                <a:cs typeface="Times New Roman"/>
              </a:rPr>
              <a:t>alumnis</a:t>
            </a:r>
            <a:r>
              <a:rPr lang="es-GT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.</a:t>
            </a:r>
            <a:endParaRPr lang="en-US" sz="1800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5505C8-32E9-1DE6-1202-57C4CF61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>
                <a:ea typeface="Noto Sans"/>
                <a:cs typeface="Noto Sans"/>
              </a:rPr>
              <a:t>Buenas prácticas para la gestión eficiente de un programa de becas (VI)</a:t>
            </a:r>
            <a:endParaRPr lang="en-US">
              <a:ea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468144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9530F-C242-D352-B799-4A0E18D36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Condiciones </a:t>
            </a:r>
            <a:r>
              <a:rPr lang="es-GT">
                <a:solidFill>
                  <a:srgbClr val="C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habilitantes</a:t>
            </a:r>
            <a:endParaRPr lang="en-US">
              <a:solidFill>
                <a:srgbClr val="0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Elemento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7.1: Participación de jóvenes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/>
                <a:ea typeface="Arial" panose="020B0604020202020204" pitchFamily="34" charset="0"/>
                <a:cs typeface="Times New Roman"/>
              </a:rPr>
              <a:t>La IES involucra a los jóvenes en una forma participativa, en cada etapa de sus operaciones del programa de becas y entrega de servicios estudiantiles, para asegurar que las actividades estén orientadas a las necesidades reales y sean incorporados en el diseño e implementación de soluciones.</a:t>
            </a:r>
            <a:endParaRPr lang="en-US" sz="1800">
              <a:effectLst/>
              <a:latin typeface="Noto Sans"/>
              <a:ea typeface="Arial" panose="020B0604020202020204" pitchFamily="34" charset="0"/>
              <a:cs typeface="Times New Roman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</a:t>
            </a: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Elemento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7.2: Aprendizaje institucional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latin typeface="Noto Sans"/>
                <a:ea typeface="Noto Sans"/>
                <a:cs typeface="Times New Roman"/>
              </a:rPr>
              <a:t>La IES adopta e implementa resultados de aprendizaje para realizar ajustes, cambios y/o mejoras dentro de la organización, para adaptarse y mejorar.</a:t>
            </a:r>
            <a:endParaRPr lang="en-US" sz="1800">
              <a:latin typeface="Noto Sans"/>
              <a:ea typeface="Noto Sans"/>
              <a:cs typeface="Times New Roman"/>
            </a:endParaRPr>
          </a:p>
          <a:p>
            <a:pPr marL="0" indent="0">
              <a:buNone/>
            </a:pPr>
            <a:r>
              <a:rPr lang="es-GT">
                <a:latin typeface="Noto Sans"/>
                <a:ea typeface="Noto Sans"/>
                <a:cs typeface="Noto Sans"/>
              </a:rPr>
              <a:t> </a:t>
            </a:r>
            <a:r>
              <a:rPr lang="es-GT">
                <a:solidFill>
                  <a:srgbClr val="000000"/>
                </a:solidFill>
                <a:latin typeface="Noto Sans"/>
                <a:ea typeface="Noto Sans"/>
                <a:cs typeface="Noto Sans"/>
              </a:rPr>
              <a:t>     Elemento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7.3: Sistemas de información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>
                <a:latin typeface="Noto Sans"/>
                <a:ea typeface="Noto Sans"/>
                <a:cs typeface="Times New Roman"/>
              </a:rPr>
              <a:t>Se </a:t>
            </a:r>
            <a:r>
              <a:rPr lang="en-US" sz="1800" err="1">
                <a:latin typeface="Noto Sans"/>
                <a:ea typeface="Noto Sans"/>
                <a:cs typeface="Times New Roman"/>
              </a:rPr>
              <a:t>cuenta</a:t>
            </a:r>
            <a:r>
              <a:rPr lang="en-US" sz="1800">
                <a:latin typeface="Noto Sans"/>
                <a:ea typeface="Noto Sans"/>
                <a:cs typeface="Times New Roman"/>
              </a:rPr>
              <a:t> con </a:t>
            </a:r>
            <a:r>
              <a:rPr lang="en-US" sz="1800" err="1">
                <a:latin typeface="Noto Sans"/>
                <a:ea typeface="Noto Sans"/>
                <a:cs typeface="Times New Roman"/>
              </a:rPr>
              <a:t>sistemas</a:t>
            </a:r>
            <a:r>
              <a:rPr lang="en-US" sz="1800">
                <a:latin typeface="Noto Sans"/>
                <a:ea typeface="Noto Sans"/>
                <a:cs typeface="Times New Roman"/>
              </a:rPr>
              <a:t> de </a:t>
            </a:r>
            <a:r>
              <a:rPr lang="en-US" sz="1800" err="1">
                <a:latin typeface="Noto Sans"/>
                <a:ea typeface="Noto Sans"/>
                <a:cs typeface="Times New Roman"/>
              </a:rPr>
              <a:t>información</a:t>
            </a:r>
            <a:r>
              <a:rPr lang="en-US" sz="1800">
                <a:latin typeface="Noto Sans"/>
                <a:ea typeface="Noto Sans"/>
                <a:cs typeface="Times New Roman"/>
              </a:rPr>
              <a:t> </a:t>
            </a:r>
            <a:r>
              <a:rPr lang="es-ES" sz="1800">
                <a:latin typeface="Noto Sans"/>
                <a:ea typeface="Noto Sans"/>
                <a:cs typeface="Times New Roman"/>
              </a:rPr>
              <a:t>diseñado en función del ciclo de vida del estudiante.</a:t>
            </a:r>
            <a:endParaRPr lang="en-US">
              <a:latin typeface="Noto Sans"/>
              <a:ea typeface="Noto Sans"/>
              <a:cs typeface="Times New Roman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201F05-7EB0-E0CD-69A0-67D53831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>
                <a:ea typeface="Noto Sans"/>
                <a:cs typeface="Noto Sans"/>
              </a:rPr>
              <a:t>Buenas prácticas para la gestión eficiente de un programa de becas (VII)</a:t>
            </a:r>
            <a:endParaRPr lang="en-US">
              <a:ea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136175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32300-B21D-919D-A92E-6B0D6516C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76DD1B-58D1-F77B-C47F-4FFE0EF35F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sz="3200">
                <a:solidFill>
                  <a:srgbClr val="000000"/>
                </a:solidFill>
                <a:latin typeface="Noto Sans"/>
                <a:ea typeface="Noto Sans"/>
                <a:cs typeface="Noto Sans"/>
              </a:rPr>
              <a:t>Metodología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s-GT" sz="3200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sz="3200">
                <a:latin typeface="Noto Sans"/>
                <a:ea typeface="Noto Sans"/>
                <a:cs typeface="Noto Sans"/>
              </a:rPr>
              <a:t>Cronograma</a:t>
            </a:r>
            <a:endParaRPr lang="es-GT" sz="3200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s-GT" sz="3200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sz="3200">
                <a:latin typeface="Noto Sans"/>
                <a:ea typeface="Noto Sans"/>
                <a:cs typeface="Noto Sans"/>
              </a:rPr>
              <a:t>Herramienta</a:t>
            </a:r>
            <a:endParaRPr lang="es-GT" sz="3200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s-GT">
              <a:latin typeface="Noto Sans" panose="020B0502040504020204" pitchFamily="34" charset="0"/>
              <a:cs typeface="Noto San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BF5D1F-1209-F5B8-DF8F-33D69097E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>
                <a:ea typeface="Noto Sans"/>
                <a:cs typeface="Noto Sans"/>
              </a:rPr>
              <a:t>Siguiente sesión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16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9D9EE-C497-EDB1-5D9C-70CE8EA84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98ED5D-4DB3-BE64-A060-23BD46ED2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dirty="0">
                <a:solidFill>
                  <a:srgbClr val="000000"/>
                </a:solidFill>
                <a:latin typeface="Noto Sans"/>
                <a:ea typeface="Noto Sans"/>
                <a:cs typeface="Noto Sans"/>
              </a:rPr>
              <a:t>¿Quiénes deberían de estar involucrados en el desarrollo del DPCI?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s-GT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dirty="0">
                <a:latin typeface="Noto Sans"/>
                <a:ea typeface="Noto Sans"/>
                <a:cs typeface="Noto Sans"/>
              </a:rPr>
              <a:t>¿Cómo recoger información para el  en las distintas sedes participantes?</a:t>
            </a:r>
            <a:endParaRPr lang="es-GT" dirty="0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s-GT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 dirty="0">
                <a:ea typeface="+mn-lt"/>
                <a:cs typeface="+mn-lt"/>
              </a:rPr>
              <a:t>¿</a:t>
            </a:r>
            <a:r>
              <a:rPr lang="es-GT" dirty="0">
                <a:latin typeface="Noto Sans"/>
                <a:ea typeface="Noto Sans"/>
                <a:cs typeface="Noto Sans"/>
              </a:rPr>
              <a:t>Cómo asegurar que sea un proceso participativo</a:t>
            </a:r>
            <a:r>
              <a:rPr lang="es-GT" dirty="0">
                <a:ea typeface="+mn-lt"/>
                <a:cs typeface="+mn-lt"/>
              </a:rPr>
              <a:t>?</a:t>
            </a:r>
            <a:endParaRPr lang="es-GT" dirty="0">
              <a:latin typeface="Noto Sans" panose="020B0502040504020204" pitchFamily="34" charset="0"/>
              <a:cs typeface="Noto Sans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s-GT">
              <a:latin typeface="Noto Sans" panose="020B0502040504020204" pitchFamily="34" charset="0"/>
              <a:cs typeface="Noto San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7DE6-45B3-0331-5DC0-CA4310B09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>
                <a:ea typeface="Noto Sans"/>
                <a:cs typeface="Noto Sans"/>
              </a:rPr>
              <a:t>¿Próximos pasos?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40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EF114-CBD4-05C1-6EDB-80BF2BD1F5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Gracias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C65284-4680-06E4-9015-88CA99EF24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/>
              <a:t>FHI 360 Headquarters</a:t>
            </a:r>
          </a:p>
          <a:p>
            <a:r>
              <a:rPr lang="en-US"/>
              <a:t>359 Blackwell Street, Suite 200, Durham, NC 27701 USA</a:t>
            </a:r>
          </a:p>
          <a:p>
            <a:r>
              <a:rPr lang="en-US"/>
              <a:t>www.fhi360.org</a:t>
            </a:r>
          </a:p>
        </p:txBody>
      </p:sp>
    </p:spTree>
    <p:extLst>
      <p:ext uri="{BB962C8B-B14F-4D97-AF65-F5344CB8AC3E}">
        <p14:creationId xmlns:p14="http://schemas.microsoft.com/office/powerpoint/2010/main" val="198612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F2A127-058F-C3F0-AE55-461B44038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55496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317691-CA9E-5C7E-D4A8-5E701752CF7C}"/>
              </a:ext>
            </a:extLst>
          </p:cNvPr>
          <p:cNvSpPr txBox="1"/>
          <p:nvPr/>
        </p:nvSpPr>
        <p:spPr>
          <a:xfrm>
            <a:off x="197426" y="282924"/>
            <a:ext cx="34290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GT" sz="2400" b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PROYECTO ALCANZA</a:t>
            </a:r>
            <a:endParaRPr lang="en-US" sz="2400" b="1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394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ople doing teamwork illustration">
            <a:extLst>
              <a:ext uri="{FF2B5EF4-FFF2-40B4-BE49-F238E27FC236}">
                <a16:creationId xmlns:a16="http://schemas.microsoft.com/office/drawing/2014/main" id="{7971BD79-635B-EADA-1C2F-735157B04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742" y="1813898"/>
            <a:ext cx="5854810" cy="3703167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4A1C94-0603-7CB2-A26B-F1D5B1D5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5303520" cy="834283"/>
          </a:xfrm>
        </p:spPr>
        <p:txBody>
          <a:bodyPr anchor="ctr">
            <a:normAutofit/>
          </a:bodyPr>
          <a:lstStyle/>
          <a:p>
            <a:r>
              <a:rPr lang="es-MX"/>
              <a:t>Propósito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A6669-67A0-9C9C-DCFA-4CDBD5E14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303520" cy="43891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s-MX" sz="4400">
                <a:ea typeface="Noto Sans"/>
                <a:cs typeface="Noto Sans"/>
              </a:rPr>
              <a:t>Generación de insumos para  la elaboración en conjunto del </a:t>
            </a:r>
            <a:r>
              <a:rPr lang="es-MX" sz="4400" b="1">
                <a:ea typeface="Noto Sans"/>
                <a:cs typeface="Noto Sans"/>
              </a:rPr>
              <a:t>Plan de fortalecimiento de </a:t>
            </a:r>
            <a:r>
              <a:rPr lang="es-MX" sz="4400">
                <a:ea typeface="Noto Sans"/>
                <a:cs typeface="Noto Sans"/>
              </a:rPr>
              <a:t> </a:t>
            </a:r>
            <a:r>
              <a:rPr lang="es-MX" sz="4400" b="1">
                <a:ea typeface="Noto Sans"/>
                <a:cs typeface="Noto Sans"/>
              </a:rPr>
              <a:t>capacidades.</a:t>
            </a:r>
            <a:endParaRPr lang="en-US" sz="4400">
              <a:ea typeface="Noto Sans"/>
              <a:cs typeface="Noto Sans"/>
            </a:endParaRPr>
          </a:p>
          <a:p>
            <a:pPr marL="0" indent="0">
              <a:buNone/>
            </a:pPr>
            <a:endParaRPr lang="es-GT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38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2258F-5DA8-4208-A369-2F784C222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1F1DF-7293-D701-D2AA-2E9B22C32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10515600" cy="834283"/>
          </a:xfrm>
        </p:spPr>
        <p:txBody>
          <a:bodyPr anchor="ctr">
            <a:normAutofit/>
          </a:bodyPr>
          <a:lstStyle/>
          <a:p>
            <a:r>
              <a:rPr lang="es-MX"/>
              <a:t>Propósito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EED5-7CEF-2DE7-C999-70675E5F9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303520" cy="438912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s-MX"/>
              <a:t>Recopilación de información para los siguientes </a:t>
            </a:r>
            <a:r>
              <a:rPr lang="es-MX" b="1"/>
              <a:t>indicadores: </a:t>
            </a:r>
            <a:endParaRPr lang="es-GT"/>
          </a:p>
          <a:p>
            <a:pPr marL="747395" indent="-342900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s-ES"/>
              <a:t>Porcentaje de organizaciones asistidas por el USG con mejora de resultados </a:t>
            </a:r>
            <a:r>
              <a:rPr lang="en-US"/>
              <a:t>(CBLD-9).</a:t>
            </a:r>
          </a:p>
          <a:p>
            <a:pPr marL="747395" indent="-342900" fontAlgn="ctr">
              <a:spcAft>
                <a:spcPts val="0"/>
              </a:spcAft>
            </a:pPr>
            <a:r>
              <a:rPr lang="es-ES"/>
              <a:t>Porcentaje de IES con un procedimiento de gestión de becas fortalecido o  desarrollado con ayuda del USG.</a:t>
            </a:r>
            <a:endParaRPr lang="en-US"/>
          </a:p>
          <a:p>
            <a:pPr marL="747395" indent="-342900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s-ES"/>
              <a:t>Porcentaje de IES con un procedimiento de Sistema de Alerta Temprana (SAT) fortalecido o desarrollado.</a:t>
            </a:r>
            <a:endParaRPr lang="en-US"/>
          </a:p>
          <a:p>
            <a:endParaRPr lang="es-GT"/>
          </a:p>
          <a:p>
            <a:endParaRPr lang="en-US"/>
          </a:p>
        </p:txBody>
      </p:sp>
      <p:pic>
        <p:nvPicPr>
          <p:cNvPr id="6" name="Picture 5" descr="Speedometer icon | Custom-Designed Illustrations ~ Creative Market">
            <a:extLst>
              <a:ext uri="{FF2B5EF4-FFF2-40B4-BE49-F238E27FC236}">
                <a16:creationId xmlns:a16="http://schemas.microsoft.com/office/drawing/2014/main" id="{B20D1922-6FC4-EFA7-12C3-834CD4A0CB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63" r="14797" b="54524"/>
          <a:stretch/>
        </p:blipFill>
        <p:spPr>
          <a:xfrm>
            <a:off x="6289725" y="2139044"/>
            <a:ext cx="5348440" cy="346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68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C4E568-C97B-35C9-216E-145BCA1E4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210" y="2258950"/>
            <a:ext cx="10707356" cy="834283"/>
          </a:xfrm>
        </p:spPr>
        <p:txBody>
          <a:bodyPr>
            <a:normAutofit fontScale="90000"/>
          </a:bodyPr>
          <a:lstStyle/>
          <a:p>
            <a:r>
              <a:rPr lang="es-ES"/>
              <a:t>Etapas de la ejecución de una actividad de becas de USAID: Colocar a los estudiantes en el centro</a:t>
            </a:r>
            <a:endParaRPr lang="en-US" i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2A132A-75F7-97AE-F0D2-403FEB84293E}"/>
              </a:ext>
            </a:extLst>
          </p:cNvPr>
          <p:cNvSpPr txBox="1"/>
          <p:nvPr/>
        </p:nvSpPr>
        <p:spPr>
          <a:xfrm>
            <a:off x="2490735" y="6197546"/>
            <a:ext cx="8421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Campbell, Anne, and Ilham </a:t>
            </a:r>
            <a:r>
              <a:rPr lang="en-US" sz="1400" err="1">
                <a:solidFill>
                  <a:schemeClr val="bg1"/>
                </a:solidFill>
              </a:rPr>
              <a:t>Chelabi</a:t>
            </a:r>
            <a:r>
              <a:rPr lang="en-US" sz="1400">
                <a:solidFill>
                  <a:schemeClr val="bg1"/>
                </a:solidFill>
              </a:rPr>
              <a:t>. “Stages of implementing a USAID Scholarship Activity: Placing Students at the Center”. United States Agency for International Development (USAID), 2021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20CF2FEC-B070-79AB-FD77-6429142426DB}"/>
              </a:ext>
            </a:extLst>
          </p:cNvPr>
          <p:cNvGraphicFramePr/>
          <p:nvPr/>
        </p:nvGraphicFramePr>
        <p:xfrm>
          <a:off x="419101" y="2022969"/>
          <a:ext cx="11545554" cy="5099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3">
            <a:extLst>
              <a:ext uri="{FF2B5EF4-FFF2-40B4-BE49-F238E27FC236}">
                <a16:creationId xmlns:a16="http://schemas.microsoft.com/office/drawing/2014/main" id="{639F8698-737B-ED4A-4BD4-681ED5BA219A}"/>
              </a:ext>
            </a:extLst>
          </p:cNvPr>
          <p:cNvSpPr txBox="1">
            <a:spLocks/>
          </p:cNvSpPr>
          <p:nvPr/>
        </p:nvSpPr>
        <p:spPr>
          <a:xfrm>
            <a:off x="492941" y="289652"/>
            <a:ext cx="10707356" cy="834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s-ES"/>
              <a:t>Marco de referencia</a:t>
            </a:r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4124777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E1C75-19DB-4F38-E55E-D2B659F0BA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1760" y="2375551"/>
            <a:ext cx="8686800" cy="2387600"/>
          </a:xfrm>
        </p:spPr>
        <p:txBody>
          <a:bodyPr>
            <a:normAutofit/>
          </a:bodyPr>
          <a:lstStyle/>
          <a:p>
            <a:r>
              <a:rPr lang="en-US" err="1">
                <a:ea typeface="Noto Sans"/>
                <a:cs typeface="Noto Sans"/>
              </a:rPr>
              <a:t>Buenas</a:t>
            </a:r>
            <a:r>
              <a:rPr lang="en-US">
                <a:ea typeface="Noto Sans"/>
                <a:cs typeface="Noto Sans"/>
              </a:rPr>
              <a:t> </a:t>
            </a:r>
            <a:r>
              <a:rPr lang="en-US" err="1">
                <a:ea typeface="Noto Sans"/>
                <a:cs typeface="Noto Sans"/>
              </a:rPr>
              <a:t>prácticas</a:t>
            </a:r>
            <a:r>
              <a:rPr lang="en-US">
                <a:ea typeface="Noto Sans"/>
                <a:cs typeface="Noto Sans"/>
              </a:rPr>
              <a:t> para la </a:t>
            </a:r>
            <a:r>
              <a:rPr lang="en-US" err="1">
                <a:ea typeface="Noto Sans"/>
                <a:cs typeface="Noto Sans"/>
              </a:rPr>
              <a:t>implementación</a:t>
            </a:r>
            <a:r>
              <a:rPr lang="en-US">
                <a:ea typeface="Noto Sans"/>
                <a:cs typeface="Noto Sans"/>
              </a:rPr>
              <a:t> de un </a:t>
            </a:r>
            <a:r>
              <a:rPr lang="en-US" err="1">
                <a:ea typeface="Noto Sans"/>
                <a:cs typeface="Noto Sans"/>
              </a:rPr>
              <a:t>programa</a:t>
            </a:r>
            <a:r>
              <a:rPr lang="en-US">
                <a:ea typeface="Noto Sans"/>
                <a:cs typeface="Noto Sans"/>
              </a:rPr>
              <a:t> de BECAS</a:t>
            </a:r>
          </a:p>
        </p:txBody>
      </p:sp>
    </p:spTree>
    <p:extLst>
      <p:ext uri="{BB962C8B-B14F-4D97-AF65-F5344CB8AC3E}">
        <p14:creationId xmlns:p14="http://schemas.microsoft.com/office/powerpoint/2010/main" val="4215977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DE188088-0336-1087-0B00-517ABA2955AA}"/>
              </a:ext>
            </a:extLst>
          </p:cNvPr>
          <p:cNvSpPr/>
          <p:nvPr/>
        </p:nvSpPr>
        <p:spPr>
          <a:xfrm>
            <a:off x="670763" y="2679041"/>
            <a:ext cx="11173377" cy="2486525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4A1C94-0603-7CB2-A26B-F1D5B1D5F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a typeface="Noto Sans"/>
                <a:cs typeface="Noto Sans"/>
              </a:rPr>
              <a:t>Modelo</a:t>
            </a:r>
            <a:r>
              <a:rPr lang="en-US" dirty="0">
                <a:ea typeface="Noto Sans"/>
                <a:cs typeface="Noto Sans"/>
              </a:rPr>
              <a:t> conceptual las 23 </a:t>
            </a:r>
            <a:r>
              <a:rPr lang="en-US" dirty="0" err="1">
                <a:ea typeface="Noto Sans"/>
                <a:cs typeface="Noto Sans"/>
              </a:rPr>
              <a:t>buenas</a:t>
            </a:r>
            <a:r>
              <a:rPr lang="en-US" dirty="0">
                <a:ea typeface="Noto Sans"/>
                <a:cs typeface="Noto Sans"/>
              </a:rPr>
              <a:t> </a:t>
            </a:r>
            <a:r>
              <a:rPr lang="en-US" dirty="0" err="1">
                <a:ea typeface="Noto Sans"/>
                <a:cs typeface="Noto Sans"/>
              </a:rPr>
              <a:t>prácticas</a:t>
            </a:r>
            <a:endParaRPr lang="en-US" dirty="0" err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B825F0-E2AB-407A-E12B-A686988B2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58" y="1496815"/>
            <a:ext cx="10808369" cy="47649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0871BF-18BB-2967-81C2-EA6A00EC57B7}"/>
              </a:ext>
            </a:extLst>
          </p:cNvPr>
          <p:cNvSpPr txBox="1"/>
          <p:nvPr/>
        </p:nvSpPr>
        <p:spPr>
          <a:xfrm>
            <a:off x="4574410" y="4277809"/>
            <a:ext cx="3359069" cy="307777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err="1">
                <a:cs typeface="Arial"/>
              </a:rPr>
              <a:t>Género</a:t>
            </a:r>
            <a:r>
              <a:rPr lang="en-US" sz="1400" dirty="0">
                <a:cs typeface="Arial"/>
              </a:rPr>
              <a:t>, </a:t>
            </a:r>
            <a:r>
              <a:rPr lang="en-US" sz="1400" err="1">
                <a:cs typeface="Arial"/>
              </a:rPr>
              <a:t>equidad</a:t>
            </a:r>
            <a:r>
              <a:rPr lang="en-US" sz="1400" dirty="0">
                <a:cs typeface="Arial"/>
              </a:rPr>
              <a:t> e </a:t>
            </a:r>
            <a:r>
              <a:rPr lang="en-US" sz="1400" err="1">
                <a:cs typeface="Arial"/>
              </a:rPr>
              <a:t>inclusión</a:t>
            </a:r>
            <a:endParaRPr lang="en-US" sz="1400" err="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F431FC4-8BBE-0B39-3E1D-102ACCE03D46}"/>
              </a:ext>
            </a:extLst>
          </p:cNvPr>
          <p:cNvSpPr/>
          <p:nvPr/>
        </p:nvSpPr>
        <p:spPr>
          <a:xfrm>
            <a:off x="373765" y="1684357"/>
            <a:ext cx="11603620" cy="4388734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995B8E-F8AA-9451-CE92-452E204B9F20}"/>
              </a:ext>
            </a:extLst>
          </p:cNvPr>
          <p:cNvSpPr txBox="1"/>
          <p:nvPr/>
        </p:nvSpPr>
        <p:spPr>
          <a:xfrm>
            <a:off x="1757904" y="2917782"/>
            <a:ext cx="8326536" cy="307777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err="1">
                <a:cs typeface="Arial"/>
              </a:rPr>
              <a:t>Condiciones</a:t>
            </a:r>
            <a:r>
              <a:rPr lang="en-US" sz="1400" dirty="0">
                <a:cs typeface="Arial"/>
              </a:rPr>
              <a:t> </a:t>
            </a:r>
            <a:r>
              <a:rPr lang="en-US" sz="1400" dirty="0" err="1">
                <a:cs typeface="Arial"/>
              </a:rPr>
              <a:t>habilitantes</a:t>
            </a:r>
            <a:r>
              <a:rPr lang="en-US" sz="1400" dirty="0">
                <a:cs typeface="Arial"/>
              </a:rPr>
              <a:t>: </a:t>
            </a:r>
            <a:r>
              <a:rPr lang="en-US" sz="1400" dirty="0" err="1">
                <a:cs typeface="Arial"/>
              </a:rPr>
              <a:t>participación</a:t>
            </a:r>
            <a:r>
              <a:rPr lang="en-US" sz="1400" dirty="0">
                <a:cs typeface="Arial"/>
              </a:rPr>
              <a:t> de </a:t>
            </a:r>
            <a:r>
              <a:rPr lang="en-US" sz="1400" dirty="0" err="1">
                <a:cs typeface="Arial"/>
              </a:rPr>
              <a:t>jóvenes</a:t>
            </a:r>
            <a:r>
              <a:rPr lang="en-US" sz="1400" dirty="0">
                <a:cs typeface="Arial"/>
              </a:rPr>
              <a:t>, </a:t>
            </a:r>
            <a:r>
              <a:rPr lang="en-US" sz="1400" dirty="0" err="1">
                <a:cs typeface="Arial"/>
              </a:rPr>
              <a:t>aprendizaje</a:t>
            </a:r>
            <a:r>
              <a:rPr lang="en-US" sz="1400" dirty="0">
                <a:cs typeface="Arial"/>
              </a:rPr>
              <a:t> </a:t>
            </a:r>
            <a:r>
              <a:rPr lang="en-US" sz="1400" dirty="0" err="1">
                <a:cs typeface="Arial"/>
              </a:rPr>
              <a:t>institucional</a:t>
            </a:r>
            <a:r>
              <a:rPr lang="en-US" sz="1400" dirty="0">
                <a:cs typeface="Arial"/>
              </a:rPr>
              <a:t> y </a:t>
            </a:r>
            <a:r>
              <a:rPr lang="en-US" sz="1400" dirty="0" err="1">
                <a:cs typeface="Arial"/>
              </a:rPr>
              <a:t>sistemas</a:t>
            </a:r>
            <a:r>
              <a:rPr lang="en-US" sz="1400" dirty="0">
                <a:cs typeface="Arial"/>
              </a:rPr>
              <a:t> de </a:t>
            </a:r>
            <a:r>
              <a:rPr lang="en-US" sz="1400" dirty="0" err="1">
                <a:cs typeface="Arial"/>
              </a:rPr>
              <a:t>información</a:t>
            </a:r>
          </a:p>
        </p:txBody>
      </p:sp>
    </p:spTree>
    <p:extLst>
      <p:ext uri="{BB962C8B-B14F-4D97-AF65-F5344CB8AC3E}">
        <p14:creationId xmlns:p14="http://schemas.microsoft.com/office/powerpoint/2010/main" val="1916974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02F23C-2004-E359-7F30-F7843F25E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10515600" cy="8342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Espectro de </a:t>
            </a:r>
            <a:r>
              <a:rPr lang="en-US" err="1"/>
              <a:t>madurez</a:t>
            </a:r>
            <a:r>
              <a:rPr lang="en-US"/>
              <a:t> de la </a:t>
            </a:r>
            <a:r>
              <a:rPr lang="en-US" err="1"/>
              <a:t>buena</a:t>
            </a:r>
            <a:r>
              <a:rPr lang="en-US"/>
              <a:t> </a:t>
            </a:r>
            <a:r>
              <a:rPr lang="en-US" err="1"/>
              <a:t>práctica</a:t>
            </a:r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D34F60-0D69-2DCB-23F7-D1B90B6467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968931"/>
            <a:ext cx="5303520" cy="438912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b="1"/>
          </a:p>
          <a:p>
            <a:endParaRPr lang="en-US" b="1"/>
          </a:p>
          <a:p>
            <a:endParaRPr lang="en-US" b="1">
              <a:ea typeface="Noto Sans"/>
              <a:cs typeface="Noto Sans"/>
            </a:endParaRPr>
          </a:p>
          <a:p>
            <a:endParaRPr lang="en-US" b="1">
              <a:ea typeface="Noto Sans"/>
              <a:cs typeface="Noto Sans"/>
            </a:endParaRPr>
          </a:p>
          <a:p>
            <a:endParaRPr lang="en-US" b="1">
              <a:ea typeface="Noto Sans"/>
              <a:cs typeface="Noto Sans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1B6C75A-2ACF-15F3-97D0-AFD35D177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964464"/>
              </p:ext>
            </p:extLst>
          </p:nvPr>
        </p:nvGraphicFramePr>
        <p:xfrm>
          <a:off x="309112" y="3428999"/>
          <a:ext cx="1172600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5200">
                  <a:extLst>
                    <a:ext uri="{9D8B030D-6E8A-4147-A177-3AD203B41FA5}">
                      <a16:colId xmlns:a16="http://schemas.microsoft.com/office/drawing/2014/main" val="2530216498"/>
                    </a:ext>
                  </a:extLst>
                </a:gridCol>
                <a:gridCol w="2345200">
                  <a:extLst>
                    <a:ext uri="{9D8B030D-6E8A-4147-A177-3AD203B41FA5}">
                      <a16:colId xmlns:a16="http://schemas.microsoft.com/office/drawing/2014/main" val="3274101694"/>
                    </a:ext>
                  </a:extLst>
                </a:gridCol>
                <a:gridCol w="2345200">
                  <a:extLst>
                    <a:ext uri="{9D8B030D-6E8A-4147-A177-3AD203B41FA5}">
                      <a16:colId xmlns:a16="http://schemas.microsoft.com/office/drawing/2014/main" val="2211514140"/>
                    </a:ext>
                  </a:extLst>
                </a:gridCol>
                <a:gridCol w="2345200">
                  <a:extLst>
                    <a:ext uri="{9D8B030D-6E8A-4147-A177-3AD203B41FA5}">
                      <a16:colId xmlns:a16="http://schemas.microsoft.com/office/drawing/2014/main" val="2339812728"/>
                    </a:ext>
                  </a:extLst>
                </a:gridCol>
                <a:gridCol w="2345200">
                  <a:extLst>
                    <a:ext uri="{9D8B030D-6E8A-4147-A177-3AD203B41FA5}">
                      <a16:colId xmlns:a16="http://schemas.microsoft.com/office/drawing/2014/main" val="3327447032"/>
                    </a:ext>
                  </a:extLst>
                </a:gridCol>
              </a:tblGrid>
              <a:tr h="367392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 err="1">
                          <a:solidFill>
                            <a:srgbClr val="000000"/>
                          </a:solidFill>
                          <a:latin typeface="Arial"/>
                        </a:rPr>
                        <a:t>Inexistente</a:t>
                      </a:r>
                      <a:endParaRPr lang="en-US" sz="28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 err="1">
                          <a:solidFill>
                            <a:srgbClr val="000000"/>
                          </a:solidFill>
                          <a:latin typeface="Arial"/>
                        </a:rPr>
                        <a:t>Incipiente</a:t>
                      </a:r>
                      <a:endParaRPr lang="en-US" sz="2800" err="1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 err="1">
                          <a:solidFill>
                            <a:srgbClr val="000000"/>
                          </a:solidFill>
                          <a:latin typeface="Arial"/>
                        </a:rPr>
                        <a:t>Establecido</a:t>
                      </a:r>
                      <a:endParaRPr lang="en-US" sz="28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Avanzado</a:t>
                      </a:r>
                      <a:endParaRPr lang="en-US" sz="28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i="0" u="none" strike="noStrike" noProof="0">
                          <a:solidFill>
                            <a:srgbClr val="000000"/>
                          </a:solidFill>
                          <a:latin typeface="Arial"/>
                        </a:rPr>
                        <a:t>Consolidado</a:t>
                      </a:r>
                      <a:endParaRPr lang="en-US" sz="28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643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208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9530F-C242-D352-B799-4A0E18D36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s-GT">
                <a:solidFill>
                  <a:srgbClr val="C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Etapa 1: Planificación y alianzas</a:t>
            </a:r>
            <a:endParaRPr lang="en-US">
              <a:solidFill>
                <a:srgbClr val="C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Subetapa 1.1 Planificación, monitoreo y evaluación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La IES desarrolla, sigue y actualiza sus planes de trabajo y presupuestos y analizan la eficiencia técnica y financiera de su programa de becas y servicios estudiantiles.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Cuenta con un sistema de monitoreo y evaluación para el aprendizaje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Se tiene una institucionalidad fuerte: suficiente personal con roles y actividades definidas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GT">
              <a:solidFill>
                <a:srgbClr val="000000"/>
              </a:solidFill>
              <a:latin typeface="Noto Sans"/>
              <a:ea typeface="Times New Roman" panose="02020603050405020304" pitchFamily="18" charset="0"/>
              <a:cs typeface="Noto Sans"/>
            </a:endParaRPr>
          </a:p>
          <a:p>
            <a:pPr marL="0" indent="0">
              <a:buNone/>
            </a:pPr>
            <a:r>
              <a:rPr lang="es-GT">
                <a:solidFill>
                  <a:srgbClr val="000000"/>
                </a:solidFill>
                <a:latin typeface="Noto Sans"/>
                <a:ea typeface="Times New Roman" panose="02020603050405020304" pitchFamily="18" charset="0"/>
                <a:cs typeface="Noto Sans"/>
              </a:rPr>
              <a:t>      Subetapa</a:t>
            </a:r>
            <a:r>
              <a:rPr lang="es-GT"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Noto Sans"/>
              </a:rPr>
              <a:t> 1.2 Alianzas</a:t>
            </a:r>
            <a:endParaRPr lang="en-US">
              <a:effectLst/>
              <a:latin typeface="Noto Sans"/>
              <a:ea typeface="Arial" panose="020B0604020202020204" pitchFamily="34" charset="0"/>
              <a:cs typeface="Noto Sans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GT" sz="1800">
                <a:effectLst/>
                <a:latin typeface="Noto Sans" panose="020B0502040504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Alianzas: Las IES sostenibles generan recursos estratégicamente, utilizando fuentes múltiples y diversas. </a:t>
            </a:r>
            <a:endParaRPr lang="en-US" sz="1800">
              <a:effectLst/>
              <a:latin typeface="Noto Sans" panose="020B0502040504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201F05-7EB0-E0CD-69A0-67D53831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/>
              <a:t>Buenas prácticas para la gestión eficiente de un programa de becas (I)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72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HI360 1">
      <a:dk1>
        <a:srgbClr val="000000"/>
      </a:dk1>
      <a:lt1>
        <a:srgbClr val="FFFFFF"/>
      </a:lt1>
      <a:dk2>
        <a:srgbClr val="FF4719"/>
      </a:dk2>
      <a:lt2>
        <a:srgbClr val="253746"/>
      </a:lt2>
      <a:accent1>
        <a:srgbClr val="3CAAFF"/>
      </a:accent1>
      <a:accent2>
        <a:srgbClr val="00CE7C"/>
      </a:accent2>
      <a:accent3>
        <a:srgbClr val="D3042C"/>
      </a:accent3>
      <a:accent4>
        <a:srgbClr val="FFA800"/>
      </a:accent4>
      <a:accent5>
        <a:srgbClr val="6E81FF"/>
      </a:accent5>
      <a:accent6>
        <a:srgbClr val="D03000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HI360_Pres_NotoSans_03-21-2023" id="{1F4E034B-B35A-B541-8A7E-291D907610A2}" vid="{B34C7743-AA30-F14A-B922-29BF003FC5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F4BE16F35A084A9C221896925C4D5A" ma:contentTypeVersion="18" ma:contentTypeDescription="Create a new document." ma:contentTypeScope="" ma:versionID="528f927482a283411cda590e79fddde9">
  <xsd:schema xmlns:xsd="http://www.w3.org/2001/XMLSchema" xmlns:xs="http://www.w3.org/2001/XMLSchema" xmlns:p="http://schemas.microsoft.com/office/2006/metadata/properties" xmlns:ns2="c1799a43-b057-4b9d-a00f-d03a1c142759" xmlns:ns3="3a416547-1399-424d-b601-c88fd80f760a" targetNamespace="http://schemas.microsoft.com/office/2006/metadata/properties" ma:root="true" ma:fieldsID="bec214888d85b60c4832bbe1ac626c43" ns2:_="" ns3:_="">
    <xsd:import namespace="c1799a43-b057-4b9d-a00f-d03a1c142759"/>
    <xsd:import namespace="3a416547-1399-424d-b601-c88fd80f76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Foldercontent" minOccurs="0"/>
                <xsd:element ref="ns2:MediaServiceObjectDetectorVersions" minOccurs="0"/>
                <xsd:element ref="ns2:No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799a43-b057-4b9d-a00f-d03a1c1427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Foldercontent" ma:index="21" nillable="true" ma:displayName="Folder content" ma:format="Dropdown" ma:internalName="Foldercontent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Note" ma:index="23" nillable="true" ma:displayName="Note" ma:description="Useful information for document content identification" ma:format="Dropdown" ma:internalName="Note">
      <xsd:simpleType>
        <xsd:restriction base="dms:Text">
          <xsd:maxLength value="255"/>
        </xsd:restriction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16547-1399-424d-b601-c88fd80f760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c0dbb0cf-231e-47c3-837c-144d9d8cdd38}" ma:internalName="TaxCatchAll" ma:showField="CatchAllData" ma:web="3a416547-1399-424d-b601-c88fd80f76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 xmlns="c1799a43-b057-4b9d-a00f-d03a1c142759" xsi:nil="true"/>
    <lcf76f155ced4ddcb4097134ff3c332f xmlns="c1799a43-b057-4b9d-a00f-d03a1c142759">
      <Terms xmlns="http://schemas.microsoft.com/office/infopath/2007/PartnerControls"/>
    </lcf76f155ced4ddcb4097134ff3c332f>
    <Foldercontent xmlns="c1799a43-b057-4b9d-a00f-d03a1c142759" xsi:nil="true"/>
    <TaxCatchAll xmlns="3a416547-1399-424d-b601-c88fd80f760a" xsi:nil="true"/>
    <SharedWithUsers xmlns="3a416547-1399-424d-b601-c88fd80f760a">
      <UserInfo>
        <DisplayName>Bismarck Pineda</DisplayName>
        <AccountId>61</AccountId>
        <AccountType/>
      </UserInfo>
      <UserInfo>
        <DisplayName>Amarilys Franco</DisplayName>
        <AccountId>164</AccountId>
        <AccountType/>
      </UserInfo>
      <UserInfo>
        <DisplayName>Luisa Müller</DisplayName>
        <AccountId>77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66E47A-D833-4E64-8CF2-C9C1F5533E25}">
  <ds:schemaRefs>
    <ds:schemaRef ds:uri="3a416547-1399-424d-b601-c88fd80f760a"/>
    <ds:schemaRef ds:uri="c1799a43-b057-4b9d-a00f-d03a1c14275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9E0AE28-07FE-4F0E-9F82-E3094EE7F8A2}">
  <ds:schemaRefs>
    <ds:schemaRef ds:uri="3a416547-1399-424d-b601-c88fd80f760a"/>
    <ds:schemaRef ds:uri="c1799a43-b057-4b9d-a00f-d03a1c142759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7CD312D-644F-4893-9B8F-54EAC9E84E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967</Words>
  <Application>Microsoft Office PowerPoint</Application>
  <PresentationFormat>Widescreen</PresentationFormat>
  <Paragraphs>108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Noto Sans</vt:lpstr>
      <vt:lpstr>Symbol</vt:lpstr>
      <vt:lpstr>System Font Regular</vt:lpstr>
      <vt:lpstr>Wingdings</vt:lpstr>
      <vt:lpstr>Office Theme</vt:lpstr>
      <vt:lpstr>Diagnóstico participativo de la capacidad Institucional de las IES*  </vt:lpstr>
      <vt:lpstr>PowerPoint Presentation</vt:lpstr>
      <vt:lpstr>Propósito</vt:lpstr>
      <vt:lpstr>Propósito</vt:lpstr>
      <vt:lpstr>Etapas de la ejecución de una actividad de becas de USAID: Colocar a los estudiantes en el centro</vt:lpstr>
      <vt:lpstr>Buenas prácticas para la implementación de un programa de BECAS</vt:lpstr>
      <vt:lpstr>Modelo conceptual las 23 buenas prácticas</vt:lpstr>
      <vt:lpstr>Espectro de madurez de la buena práctica</vt:lpstr>
      <vt:lpstr>Buenas prácticas para la gestión eficiente de un programa de becas (I)</vt:lpstr>
      <vt:lpstr>Buenas prácticas para la gestión eficiente de un programa de becas (II)</vt:lpstr>
      <vt:lpstr>Buenas prácticas para la gestión eficiente de un programa de becas (III)</vt:lpstr>
      <vt:lpstr>Buenas prácticas para la gestión eficiente de un programa de becas (IV)</vt:lpstr>
      <vt:lpstr>Buenas prácticas para la gestión eficiente de un programa de becas (V)</vt:lpstr>
      <vt:lpstr>Buenas prácticas para la gestión eficiente de un programa de becas (VI)</vt:lpstr>
      <vt:lpstr>Buenas prácticas para la gestión eficiente de un programa de becas (VII)</vt:lpstr>
      <vt:lpstr>Siguiente sesión</vt:lpstr>
      <vt:lpstr>¿Próximos pasos?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 to change cover photos</dc:title>
  <dc:creator>Hubert De La Vega</dc:creator>
  <cp:lastModifiedBy>Luisa Müller</cp:lastModifiedBy>
  <cp:revision>19</cp:revision>
  <dcterms:created xsi:type="dcterms:W3CDTF">2023-03-21T16:04:53Z</dcterms:created>
  <dcterms:modified xsi:type="dcterms:W3CDTF">2024-01-29T21:48:56Z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0x0101009BF4BE16F35A084A9C221896925C4D5A</vt:lpwstr>
  </property>
</Properties>
</file>